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18"/>
  </p:notesMasterIdLst>
  <p:sldIdLst>
    <p:sldId id="256" r:id="rId2"/>
    <p:sldId id="257" r:id="rId3"/>
    <p:sldId id="258" r:id="rId4"/>
    <p:sldId id="259" r:id="rId5"/>
    <p:sldId id="283" r:id="rId6"/>
    <p:sldId id="260" r:id="rId7"/>
    <p:sldId id="262" r:id="rId8"/>
    <p:sldId id="261" r:id="rId9"/>
    <p:sldId id="263" r:id="rId10"/>
    <p:sldId id="264" r:id="rId11"/>
    <p:sldId id="281" r:id="rId12"/>
    <p:sldId id="266" r:id="rId13"/>
    <p:sldId id="268" r:id="rId14"/>
    <p:sldId id="282" r:id="rId15"/>
    <p:sldId id="274" r:id="rId16"/>
    <p:sldId id="273" r:id="rId17"/>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F12F"/>
    <a:srgbClr val="C9C9C9"/>
    <a:srgbClr val="FCEB70"/>
    <a:srgbClr val="752558"/>
    <a:srgbClr val="9B3175"/>
    <a:srgbClr val="FFEEDD"/>
    <a:srgbClr val="FFD9D9"/>
    <a:srgbClr val="DDDD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034" autoAdjust="0"/>
    <p:restoredTop sz="81900" autoAdjust="0"/>
  </p:normalViewPr>
  <p:slideViewPr>
    <p:cSldViewPr snapToGrid="0">
      <p:cViewPr>
        <p:scale>
          <a:sx n="125" d="100"/>
          <a:sy n="125" d="100"/>
        </p:scale>
        <p:origin x="708"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5690839D-275E-476B-8504-039CF95CC354}" type="datetimeFigureOut">
              <a:rPr lang="he-IL" smtClean="0"/>
              <a:t>כ"ב/טבת/תש"פ</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AD3F27BB-6808-42E1-9AC9-D7DCE0260730}" type="slidenum">
              <a:rPr lang="he-IL" smtClean="0"/>
              <a:t>‹#›</a:t>
            </a:fld>
            <a:endParaRPr lang="he-IL"/>
          </a:p>
        </p:txBody>
      </p:sp>
    </p:spTree>
    <p:extLst>
      <p:ext uri="{BB962C8B-B14F-4D97-AF65-F5344CB8AC3E}">
        <p14:creationId xmlns:p14="http://schemas.microsoft.com/office/powerpoint/2010/main" val="384873499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אז</a:t>
            </a:r>
            <a:r>
              <a:rPr lang="he-IL" baseline="0" dirty="0"/>
              <a:t> בגדול הפרויקט שלנו מתעסק </a:t>
            </a:r>
            <a:r>
              <a:rPr lang="he-IL" baseline="0" dirty="0" err="1"/>
              <a:t>בוויז'ן</a:t>
            </a:r>
            <a:r>
              <a:rPr lang="he-IL" baseline="0" dirty="0"/>
              <a:t> – בהפרטה (?) של תמונות וננסה בחצי שעה הקרובה קצת ללמד אתכם מה זה אומר, איך אפשר לעשות את זה ומה היינו רוצים לקבל כדי להגיד שהצלחנו במשימה</a:t>
            </a:r>
          </a:p>
          <a:p>
            <a:pPr algn="l" rtl="0"/>
            <a:r>
              <a:rPr lang="en-US" b="1" baseline="0" dirty="0" err="1"/>
              <a:t>Roei</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1</a:t>
            </a:fld>
            <a:endParaRPr lang="he-IL"/>
          </a:p>
        </p:txBody>
      </p:sp>
    </p:spTree>
    <p:extLst>
      <p:ext uri="{BB962C8B-B14F-4D97-AF65-F5344CB8AC3E}">
        <p14:creationId xmlns:p14="http://schemas.microsoft.com/office/powerpoint/2010/main" val="1823193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a:t>Hadar</a:t>
            </a:r>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11</a:t>
            </a:fld>
            <a:endParaRPr lang="he-IL"/>
          </a:p>
        </p:txBody>
      </p:sp>
    </p:spTree>
    <p:extLst>
      <p:ext uri="{BB962C8B-B14F-4D97-AF65-F5344CB8AC3E}">
        <p14:creationId xmlns:p14="http://schemas.microsoft.com/office/powerpoint/2010/main" val="1499923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a:t>Hadar</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12</a:t>
            </a:fld>
            <a:endParaRPr lang="he-IL"/>
          </a:p>
        </p:txBody>
      </p:sp>
    </p:spTree>
    <p:extLst>
      <p:ext uri="{BB962C8B-B14F-4D97-AF65-F5344CB8AC3E}">
        <p14:creationId xmlns:p14="http://schemas.microsoft.com/office/powerpoint/2010/main" val="970166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Hadar</a:t>
            </a:r>
            <a:endParaRPr lang="he-IL" b="1" dirty="0"/>
          </a:p>
          <a:p>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13</a:t>
            </a:fld>
            <a:endParaRPr lang="he-IL"/>
          </a:p>
        </p:txBody>
      </p:sp>
    </p:spTree>
    <p:extLst>
      <p:ext uri="{BB962C8B-B14F-4D97-AF65-F5344CB8AC3E}">
        <p14:creationId xmlns:p14="http://schemas.microsoft.com/office/powerpoint/2010/main" val="979848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a:t>Hadar</a:t>
            </a:r>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14</a:t>
            </a:fld>
            <a:endParaRPr lang="he-IL"/>
          </a:p>
        </p:txBody>
      </p:sp>
    </p:spTree>
    <p:extLst>
      <p:ext uri="{BB962C8B-B14F-4D97-AF65-F5344CB8AC3E}">
        <p14:creationId xmlns:p14="http://schemas.microsoft.com/office/powerpoint/2010/main" val="2002890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Roy</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15</a:t>
            </a:fld>
            <a:endParaRPr lang="he-IL"/>
          </a:p>
        </p:txBody>
      </p:sp>
    </p:spTree>
    <p:extLst>
      <p:ext uri="{BB962C8B-B14F-4D97-AF65-F5344CB8AC3E}">
        <p14:creationId xmlns:p14="http://schemas.microsoft.com/office/powerpoint/2010/main" val="1763240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err="1"/>
              <a:t>Roei</a:t>
            </a:r>
            <a:endParaRPr lang="en-US" b="1" dirty="0"/>
          </a:p>
          <a:p>
            <a:pPr algn="l" rtl="0"/>
            <a:r>
              <a:rPr lang="en-US" b="0" dirty="0"/>
              <a:t>In the remaining time, we’ll go over future steps</a:t>
            </a:r>
            <a:r>
              <a:rPr lang="en-US" b="0" baseline="0" dirty="0"/>
              <a:t> in our project, specifically focusing on performance evaluation. As always, we would like to quantify the loss of privacy and the loss of accuracy. In the examples we have shown, privacy comes from the loss of the identity of the person in the picture, while accuracy is a measure of how similar the statistics remain before and after applying our mechanism. Showing this theoretically will be very difficult but we came up with a number of empirical tests that are straightforward and which we think are convincing and interesting</a:t>
            </a:r>
          </a:p>
          <a:p>
            <a:pPr algn="l" rtl="0"/>
            <a:r>
              <a:rPr lang="en-US" b="0" baseline="0" dirty="0"/>
              <a:t>For privacy: probability that face recognition models fail </a:t>
            </a:r>
          </a:p>
          <a:p>
            <a:pPr algn="l" rtl="0"/>
            <a:r>
              <a:rPr lang="en-US" b="0" baseline="0" dirty="0"/>
              <a:t>Accuracy: </a:t>
            </a:r>
          </a:p>
          <a:p>
            <a:pPr algn="l" rtl="0"/>
            <a:r>
              <a:rPr lang="en-US" b="0" baseline="0" dirty="0"/>
              <a:t>	- encodings statistics remain the same</a:t>
            </a:r>
          </a:p>
          <a:p>
            <a:pPr algn="l" rtl="0"/>
            <a:r>
              <a:rPr lang="en-US" b="0" baseline="0" dirty="0"/>
              <a:t>	- queries</a:t>
            </a:r>
          </a:p>
          <a:p>
            <a:pPr algn="l" rtl="0"/>
            <a:endParaRPr lang="he-IL" b="0" dirty="0"/>
          </a:p>
        </p:txBody>
      </p:sp>
      <p:sp>
        <p:nvSpPr>
          <p:cNvPr id="4" name="Slide Number Placeholder 3"/>
          <p:cNvSpPr>
            <a:spLocks noGrp="1"/>
          </p:cNvSpPr>
          <p:nvPr>
            <p:ph type="sldNum" sz="quarter" idx="10"/>
          </p:nvPr>
        </p:nvSpPr>
        <p:spPr/>
        <p:txBody>
          <a:bodyPr/>
          <a:lstStyle/>
          <a:p>
            <a:fld id="{AD3F27BB-6808-42E1-9AC9-D7DCE0260730}" type="slidenum">
              <a:rPr lang="he-IL" smtClean="0"/>
              <a:t>16</a:t>
            </a:fld>
            <a:endParaRPr lang="he-IL"/>
          </a:p>
        </p:txBody>
      </p:sp>
    </p:spTree>
    <p:extLst>
      <p:ext uri="{BB962C8B-B14F-4D97-AF65-F5344CB8AC3E}">
        <p14:creationId xmlns:p14="http://schemas.microsoft.com/office/powerpoint/2010/main" val="11630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אז</a:t>
            </a:r>
            <a:r>
              <a:rPr lang="he-IL" baseline="0" dirty="0"/>
              <a:t> קודם כל מה זה אומר להפוך תמונה לפרטית? נרצה להרעיש בדרך כלשהי את התמונה על מנת שלא יוכלו לזהות את הזהות של האדם שנמצא שם אבל כן נצליח לשמר את המאפיינים הכללים ואת רוב התווים של אותו אדם. כך, </a:t>
            </a:r>
            <a:r>
              <a:rPr lang="he-IL" baseline="0" dirty="0" err="1"/>
              <a:t>בהנתן</a:t>
            </a:r>
            <a:r>
              <a:rPr lang="he-IL" baseline="0" dirty="0"/>
              <a:t> סט של תמונות כאלו, נוכל להפוך כל אחת מהן לפרטית ולפרסם אותה מבלי לאבד את הפרטיות של אותו אדם שנמצא שם. אז איך אפשר לעשות את זה? אם נניח נוסיף רעש קבוע או הסתברותי לכל הפיקסלים ....</a:t>
            </a:r>
          </a:p>
          <a:p>
            <a:pPr algn="l" rtl="0"/>
            <a:r>
              <a:rPr lang="en-US" b="1" baseline="0" dirty="0" err="1"/>
              <a:t>Roei</a:t>
            </a:r>
            <a:endParaRPr lang="en-US" b="1" baseline="0" dirty="0"/>
          </a:p>
          <a:p>
            <a:pPr algn="l" rtl="0"/>
            <a:endParaRPr lang="en-US" b="1" baseline="0" dirty="0"/>
          </a:p>
          <a:p>
            <a:pPr algn="l" rtl="0"/>
            <a:r>
              <a:rPr lang="en-US" b="1" baseline="0" dirty="0"/>
              <a:t>First off, what does privatizing images mean? Well, this is context-dependent.</a:t>
            </a:r>
          </a:p>
          <a:p>
            <a:pPr algn="l" rtl="0"/>
            <a:r>
              <a:rPr lang="en-US" b="1" baseline="0" dirty="0"/>
              <a:t>In our frame, we have an image dataset of some type, say for instance a portraits dataset. Then, privatizing the images means publishing a new dataset with similar properties but where the people identities can no longer be recognized by an adversary.</a:t>
            </a:r>
          </a:p>
          <a:p>
            <a:pPr algn="l" rtl="0"/>
            <a:endParaRPr lang="en-US" b="1" baseline="0" dirty="0"/>
          </a:p>
          <a:p>
            <a:pPr algn="l" rtl="0"/>
            <a:r>
              <a:rPr lang="en-US" b="1" baseline="0" dirty="0"/>
              <a:t>The basic naïve approach is adding noise in the pixel space. </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2</a:t>
            </a:fld>
            <a:endParaRPr lang="he-IL"/>
          </a:p>
        </p:txBody>
      </p:sp>
    </p:spTree>
    <p:extLst>
      <p:ext uri="{BB962C8B-B14F-4D97-AF65-F5344CB8AC3E}">
        <p14:creationId xmlns:p14="http://schemas.microsoft.com/office/powerpoint/2010/main" val="2559690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המחשה</a:t>
            </a:r>
            <a:r>
              <a:rPr lang="he-IL" baseline="0" dirty="0"/>
              <a:t> ל"למה הרעשה </a:t>
            </a:r>
            <a:r>
              <a:rPr lang="he-IL" baseline="0" dirty="0" err="1"/>
              <a:t>במימד</a:t>
            </a:r>
            <a:r>
              <a:rPr lang="he-IL" baseline="0" dirty="0"/>
              <a:t> הפיקסלים" לא טובה</a:t>
            </a:r>
          </a:p>
          <a:p>
            <a:pPr algn="l" rtl="0"/>
            <a:r>
              <a:rPr lang="en-US" b="1" baseline="0" dirty="0" err="1"/>
              <a:t>Roei</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3</a:t>
            </a:fld>
            <a:endParaRPr lang="he-IL"/>
          </a:p>
        </p:txBody>
      </p:sp>
    </p:spTree>
    <p:extLst>
      <p:ext uri="{BB962C8B-B14F-4D97-AF65-F5344CB8AC3E}">
        <p14:creationId xmlns:p14="http://schemas.microsoft.com/office/powerpoint/2010/main" val="1412969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שקף</a:t>
            </a:r>
            <a:r>
              <a:rPr lang="he-IL" baseline="0" dirty="0"/>
              <a:t> הקדמה ומוטיבציה, תמונות כלליות על </a:t>
            </a:r>
            <a:r>
              <a:rPr lang="he-IL" baseline="0" dirty="0" err="1"/>
              <a:t>אוטואנקודרים</a:t>
            </a:r>
            <a:endParaRPr lang="he-IL" dirty="0"/>
          </a:p>
          <a:p>
            <a:r>
              <a:rPr lang="he-IL" dirty="0"/>
              <a:t>אז</a:t>
            </a:r>
            <a:r>
              <a:rPr lang="he-IL" baseline="0" dirty="0"/>
              <a:t> המוטיבציה היא למצוא רפרזנטציה טובה יותר לתמונות </a:t>
            </a:r>
            <a:r>
              <a:rPr lang="he-IL" baseline="0" dirty="0" err="1"/>
              <a:t>ממימד</a:t>
            </a:r>
            <a:r>
              <a:rPr lang="he-IL" baseline="0" dirty="0"/>
              <a:t> נמוך יותר שאותו נרעיש. גם מבחינה הגיונית יותר נוח לחשוב על זה שמה שאנחנו רוצים להרעיש זה את המאפיינים של אותו אדם ולא את כל התמונה, אז ייצוג נמוך יותר מרכז את המידע על התמונה בצורה טובה ויהיה נכון יותר להוסיף </a:t>
            </a:r>
            <a:r>
              <a:rPr lang="he-IL" baseline="0" dirty="0" err="1"/>
              <a:t>למימד</a:t>
            </a:r>
            <a:r>
              <a:rPr lang="he-IL" baseline="0" dirty="0"/>
              <a:t> הזה את הרעש.</a:t>
            </a:r>
          </a:p>
          <a:p>
            <a:pPr algn="l" rtl="0"/>
            <a:r>
              <a:rPr lang="en-US" b="1" baseline="0" dirty="0" err="1"/>
              <a:t>Roei</a:t>
            </a:r>
            <a:endParaRPr lang="en-US" b="1" baseline="0" dirty="0"/>
          </a:p>
          <a:p>
            <a:pPr algn="l" rtl="0"/>
            <a:r>
              <a:rPr lang="en-US" b="1" baseline="0" dirty="0"/>
              <a:t>Smiley intuitive example</a:t>
            </a:r>
          </a:p>
          <a:p>
            <a:pPr algn="l" rtl="0"/>
            <a:r>
              <a:rPr lang="en-US" b="1" baseline="0" dirty="0"/>
              <a:t>We need a smaller, more compact and concise representation of images.</a:t>
            </a:r>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4</a:t>
            </a:fld>
            <a:endParaRPr lang="he-IL"/>
          </a:p>
        </p:txBody>
      </p:sp>
    </p:spTree>
    <p:extLst>
      <p:ext uri="{BB962C8B-B14F-4D97-AF65-F5344CB8AC3E}">
        <p14:creationId xmlns:p14="http://schemas.microsoft.com/office/powerpoint/2010/main" val="163764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על מנת להבין</a:t>
            </a:r>
            <a:r>
              <a:rPr lang="he-IL" baseline="0" dirty="0"/>
              <a:t> </a:t>
            </a:r>
            <a:r>
              <a:rPr lang="he-IL" baseline="0" dirty="0" err="1"/>
              <a:t>אוטואנקודרים</a:t>
            </a:r>
            <a:r>
              <a:rPr lang="he-IL" baseline="0" dirty="0"/>
              <a:t> נתחיל בדוגמא פשוטה יותר כדי להמחיש את העניין – </a:t>
            </a:r>
            <a:r>
              <a:rPr lang="en-US" baseline="0" dirty="0"/>
              <a:t>PCA</a:t>
            </a:r>
            <a:r>
              <a:rPr lang="he-IL" baseline="0" dirty="0"/>
              <a:t>.</a:t>
            </a:r>
          </a:p>
          <a:p>
            <a:r>
              <a:rPr lang="he-IL" baseline="0" dirty="0"/>
              <a:t>תמונה 1 כאן</a:t>
            </a:r>
          </a:p>
          <a:p>
            <a:pPr algn="l" rtl="0"/>
            <a:r>
              <a:rPr lang="en-US" b="1" baseline="0" dirty="0"/>
              <a:t>Roy</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6</a:t>
            </a:fld>
            <a:endParaRPr lang="he-IL"/>
          </a:p>
        </p:txBody>
      </p:sp>
    </p:spTree>
    <p:extLst>
      <p:ext uri="{BB962C8B-B14F-4D97-AF65-F5344CB8AC3E}">
        <p14:creationId xmlns:p14="http://schemas.microsoft.com/office/powerpoint/2010/main" val="3513613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על מנת להבין</a:t>
            </a:r>
            <a:r>
              <a:rPr lang="he-IL" baseline="0" dirty="0"/>
              <a:t> </a:t>
            </a:r>
            <a:r>
              <a:rPr lang="he-IL" baseline="0" dirty="0" err="1"/>
              <a:t>אוטואנקודרים</a:t>
            </a:r>
            <a:r>
              <a:rPr lang="he-IL" baseline="0" dirty="0"/>
              <a:t> נתחיל בדוגמא פשוטה יותר כדי להמחיש את העניין – </a:t>
            </a:r>
            <a:r>
              <a:rPr lang="en-US" baseline="0" dirty="0"/>
              <a:t>PCA</a:t>
            </a:r>
            <a:r>
              <a:rPr lang="he-IL" baseline="0" dirty="0"/>
              <a:t>.</a:t>
            </a:r>
          </a:p>
          <a:p>
            <a:r>
              <a:rPr lang="he-IL" baseline="0" dirty="0"/>
              <a:t>תמונה 1 כאן</a:t>
            </a:r>
          </a:p>
          <a:p>
            <a:pPr algn="l" rtl="0"/>
            <a:r>
              <a:rPr lang="en-US" b="1" baseline="0" dirty="0"/>
              <a:t>Roy</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7</a:t>
            </a:fld>
            <a:endParaRPr lang="he-IL"/>
          </a:p>
        </p:txBody>
      </p:sp>
    </p:spTree>
    <p:extLst>
      <p:ext uri="{BB962C8B-B14F-4D97-AF65-F5344CB8AC3E}">
        <p14:creationId xmlns:p14="http://schemas.microsoft.com/office/powerpoint/2010/main" val="3980909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baseline="0" dirty="0"/>
              <a:t>Roy</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8</a:t>
            </a:fld>
            <a:endParaRPr lang="he-IL"/>
          </a:p>
        </p:txBody>
      </p:sp>
    </p:spTree>
    <p:extLst>
      <p:ext uri="{BB962C8B-B14F-4D97-AF65-F5344CB8AC3E}">
        <p14:creationId xmlns:p14="http://schemas.microsoft.com/office/powerpoint/2010/main" val="3952784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a:t>Hadar</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9</a:t>
            </a:fld>
            <a:endParaRPr lang="he-IL"/>
          </a:p>
        </p:txBody>
      </p:sp>
    </p:spTree>
    <p:extLst>
      <p:ext uri="{BB962C8B-B14F-4D97-AF65-F5344CB8AC3E}">
        <p14:creationId xmlns:p14="http://schemas.microsoft.com/office/powerpoint/2010/main" val="1579927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a:t>Hadar</a:t>
            </a:r>
          </a:p>
          <a:p>
            <a:pPr algn="l" rtl="0"/>
            <a:r>
              <a:rPr lang="en-US" b="1" dirty="0"/>
              <a:t>In order to improve expressivity,</a:t>
            </a:r>
            <a:r>
              <a:rPr lang="en-US" b="1" baseline="0" dirty="0"/>
              <a:t> we can add layers and allow them to be non-linear. </a:t>
            </a:r>
          </a:p>
          <a:p>
            <a:pPr algn="l" rtl="0"/>
            <a:r>
              <a:rPr lang="en-US" b="1" baseline="0" dirty="0"/>
              <a:t>This architecture is called –</a:t>
            </a:r>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10</a:t>
            </a:fld>
            <a:endParaRPr lang="he-IL"/>
          </a:p>
        </p:txBody>
      </p:sp>
    </p:spTree>
    <p:extLst>
      <p:ext uri="{BB962C8B-B14F-4D97-AF65-F5344CB8AC3E}">
        <p14:creationId xmlns:p14="http://schemas.microsoft.com/office/powerpoint/2010/main" val="1920960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p:cNvSpPr>
            <a:spLocks noGrp="1"/>
          </p:cNvSpPr>
          <p:nvPr>
            <p:ph type="dt" sz="half" idx="10"/>
          </p:nvPr>
        </p:nvSpPr>
        <p:spPr/>
        <p:txBody>
          <a:bodyPr/>
          <a:lstStyle/>
          <a:p>
            <a:fld id="{07950300-D4F1-464F-B855-7118512BA01A}" type="datetimeFigureOut">
              <a:rPr lang="he-IL" smtClean="0"/>
              <a:t>כ"ב/טבת/תש"פ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1631687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07950300-D4F1-464F-B855-7118512BA01A}" type="datetimeFigureOut">
              <a:rPr lang="he-IL" smtClean="0"/>
              <a:t>כ"ב/טבת/תש"פ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2225701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07950300-D4F1-464F-B855-7118512BA01A}" type="datetimeFigureOut">
              <a:rPr lang="he-IL" smtClean="0"/>
              <a:t>כ"ב/טבת/תש"פ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924729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07950300-D4F1-464F-B855-7118512BA01A}" type="datetimeFigureOut">
              <a:rPr lang="he-IL" smtClean="0"/>
              <a:t>כ"ב/טבת/תש"פ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543436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950300-D4F1-464F-B855-7118512BA01A}" type="datetimeFigureOut">
              <a:rPr lang="he-IL" smtClean="0"/>
              <a:t>כ"ב/טבת/תש"פ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2134029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p>
            <a:fld id="{07950300-D4F1-464F-B855-7118512BA01A}" type="datetimeFigureOut">
              <a:rPr lang="he-IL" smtClean="0"/>
              <a:t>כ"ב/טבת/תש"פ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2796507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p>
            <a:fld id="{07950300-D4F1-464F-B855-7118512BA01A}" type="datetimeFigureOut">
              <a:rPr lang="he-IL" smtClean="0"/>
              <a:t>כ"ב/טבת/תש"פ</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776783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p>
            <a:fld id="{07950300-D4F1-464F-B855-7118512BA01A}" type="datetimeFigureOut">
              <a:rPr lang="he-IL" smtClean="0"/>
              <a:t>כ"ב/טבת/תש"פ</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4036033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950300-D4F1-464F-B855-7118512BA01A}" type="datetimeFigureOut">
              <a:rPr lang="he-IL" smtClean="0"/>
              <a:t>כ"ב/טבת/תש"פ</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293576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950300-D4F1-464F-B855-7118512BA01A}" type="datetimeFigureOut">
              <a:rPr lang="he-IL" smtClean="0"/>
              <a:t>כ"ב/טבת/תש"פ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3372238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950300-D4F1-464F-B855-7118512BA01A}" type="datetimeFigureOut">
              <a:rPr lang="he-IL" smtClean="0"/>
              <a:t>כ"ב/טבת/תש"פ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3141451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en-US"/>
              <a:t>Click to edit Master title style</a:t>
            </a:r>
            <a:endParaRPr lang="he-I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07950300-D4F1-464F-B855-7118512BA01A}" type="datetimeFigureOut">
              <a:rPr lang="he-IL" smtClean="0"/>
              <a:t>כ"ב/טבת/תש"פ</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8405F4A1-EF91-4AE7-9C13-8AC8432ACFCA}" type="slidenum">
              <a:rPr lang="he-IL" smtClean="0"/>
              <a:t>‹#›</a:t>
            </a:fld>
            <a:endParaRPr lang="he-IL"/>
          </a:p>
        </p:txBody>
      </p:sp>
    </p:spTree>
    <p:extLst>
      <p:ext uri="{BB962C8B-B14F-4D97-AF65-F5344CB8AC3E}">
        <p14:creationId xmlns:p14="http://schemas.microsoft.com/office/powerpoint/2010/main" val="1685392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microsoft.com/office/2007/relationships/hdphoto" Target="../media/hdphoto1.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20.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0.png"/><Relationship Id="rId4" Type="http://schemas.openxmlformats.org/officeDocument/2006/relationships/image" Target="../media/image130.png"/><Relationship Id="rId9" Type="http://schemas.openxmlformats.org/officeDocument/2006/relationships/image" Target="../media/image180.png"/></Relationships>
</file>

<file path=ppt/slides/_rels/slide11.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0.png"/><Relationship Id="rId10" Type="http://schemas.openxmlformats.org/officeDocument/2006/relationships/image" Target="../media/image26.png"/><Relationship Id="rId4" Type="http://schemas.openxmlformats.org/officeDocument/2006/relationships/image" Target="../media/image130.png"/><Relationship Id="rId9" Type="http://schemas.openxmlformats.org/officeDocument/2006/relationships/image" Target="../media/image180.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20.png"/><Relationship Id="rId2" Type="http://schemas.openxmlformats.org/officeDocument/2006/relationships/notesSlide" Target="../notesSlides/notesSlide13.xml"/><Relationship Id="rId1" Type="http://schemas.openxmlformats.org/officeDocument/2006/relationships/slideLayout" Target="../slideLayouts/slideLayout2.xml"/><Relationship Id="rId11" Type="http://schemas.openxmlformats.org/officeDocument/2006/relationships/image" Target="../media/image30.png"/><Relationship Id="rId10" Type="http://schemas.openxmlformats.org/officeDocument/2006/relationships/image" Target="../media/image29.png"/><Relationship Id="rId4" Type="http://schemas.openxmlformats.org/officeDocument/2006/relationships/image" Target="../media/image130.png"/><Relationship Id="rId9" Type="http://schemas.openxmlformats.org/officeDocument/2006/relationships/image" Target="../media/image18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43350"/>
            <a:ext cx="9144000" cy="1061962"/>
          </a:xfrm>
        </p:spPr>
        <p:txBody>
          <a:bodyPr/>
          <a:lstStyle/>
          <a:p>
            <a:pPr rtl="0"/>
            <a:r>
              <a:rPr lang="en-US" dirty="0"/>
              <a:t>“Privatizing” Image Datasets</a:t>
            </a:r>
            <a:endParaRPr lang="he-IL" dirty="0"/>
          </a:p>
        </p:txBody>
      </p:sp>
      <p:sp>
        <p:nvSpPr>
          <p:cNvPr id="3" name="Subtitle 2"/>
          <p:cNvSpPr>
            <a:spLocks noGrp="1"/>
          </p:cNvSpPr>
          <p:nvPr>
            <p:ph type="subTitle" idx="1"/>
          </p:nvPr>
        </p:nvSpPr>
        <p:spPr>
          <a:xfrm>
            <a:off x="1524000" y="2073149"/>
            <a:ext cx="9144000" cy="4565775"/>
          </a:xfrm>
        </p:spPr>
        <p:txBody>
          <a:bodyPr/>
          <a:lstStyle/>
          <a:p>
            <a:pPr rtl="0"/>
            <a:r>
              <a:rPr lang="en-US" sz="2000" dirty="0"/>
              <a:t>Project presentation for course:</a:t>
            </a:r>
          </a:p>
          <a:p>
            <a:pPr rtl="0"/>
            <a:r>
              <a:rPr lang="en-US" dirty="0"/>
              <a:t>Foundation of Data Privacy, 67508 HUJI</a:t>
            </a:r>
          </a:p>
          <a:p>
            <a:pPr rtl="0"/>
            <a:endParaRPr lang="en-US" dirty="0"/>
          </a:p>
          <a:p>
            <a:pPr rtl="0"/>
            <a:endParaRPr lang="en-US" dirty="0"/>
          </a:p>
          <a:p>
            <a:pPr rtl="0"/>
            <a:endParaRPr lang="en-US" dirty="0"/>
          </a:p>
          <a:p>
            <a:pPr rtl="0"/>
            <a:endParaRPr lang="en-US" dirty="0"/>
          </a:p>
          <a:p>
            <a:pPr rtl="0"/>
            <a:endParaRPr lang="en-US" sz="1200" dirty="0"/>
          </a:p>
          <a:p>
            <a:pPr rtl="0"/>
            <a:r>
              <a:rPr lang="en-US" dirty="0" err="1"/>
              <a:t>Roei</a:t>
            </a:r>
            <a:r>
              <a:rPr lang="en-US" dirty="0"/>
              <a:t> Yehuda</a:t>
            </a:r>
          </a:p>
          <a:p>
            <a:pPr rtl="0"/>
            <a:r>
              <a:rPr lang="en-US" dirty="0"/>
              <a:t>Roy Friedman</a:t>
            </a:r>
          </a:p>
          <a:p>
            <a:pPr rtl="0"/>
            <a:r>
              <a:rPr lang="en-US" dirty="0" err="1"/>
              <a:t>Hadar</a:t>
            </a:r>
            <a:r>
              <a:rPr lang="en-US" dirty="0"/>
              <a:t> Mulian</a:t>
            </a:r>
            <a:endParaRPr lang="he-IL" dirty="0"/>
          </a:p>
        </p:txBody>
      </p:sp>
      <p:grpSp>
        <p:nvGrpSpPr>
          <p:cNvPr id="14" name="Group 13">
            <a:extLst>
              <a:ext uri="{FF2B5EF4-FFF2-40B4-BE49-F238E27FC236}">
                <a16:creationId xmlns:a16="http://schemas.microsoft.com/office/drawing/2014/main" id="{A79459A3-C6F1-4365-BB4A-F4C0C2FB829C}"/>
              </a:ext>
            </a:extLst>
          </p:cNvPr>
          <p:cNvGrpSpPr/>
          <p:nvPr/>
        </p:nvGrpSpPr>
        <p:grpSpPr>
          <a:xfrm>
            <a:off x="0" y="3200400"/>
            <a:ext cx="12206816" cy="1504950"/>
            <a:chOff x="0" y="3143250"/>
            <a:chExt cx="12206816" cy="1504950"/>
          </a:xfrm>
        </p:grpSpPr>
        <p:pic>
          <p:nvPicPr>
            <p:cNvPr id="4" name="Picture 3">
              <a:extLst>
                <a:ext uri="{FF2B5EF4-FFF2-40B4-BE49-F238E27FC236}">
                  <a16:creationId xmlns:a16="http://schemas.microsoft.com/office/drawing/2014/main" id="{757F55B4-1966-4D9C-BC0A-AC5FBC3B5133}"/>
                </a:ext>
              </a:extLst>
            </p:cNvPr>
            <p:cNvPicPr>
              <a:picLocks noChangeAspect="1"/>
            </p:cNvPicPr>
            <p:nvPr/>
          </p:nvPicPr>
          <p:blipFill>
            <a:blip r:embed="rId3"/>
            <a:stretch>
              <a:fillRect/>
            </a:stretch>
          </p:blipFill>
          <p:spPr>
            <a:xfrm>
              <a:off x="0" y="3143250"/>
              <a:ext cx="1356313" cy="1504950"/>
            </a:xfrm>
            <a:prstGeom prst="rect">
              <a:avLst/>
            </a:prstGeom>
          </p:spPr>
        </p:pic>
        <p:pic>
          <p:nvPicPr>
            <p:cNvPr id="6" name="Picture 5">
              <a:extLst>
                <a:ext uri="{FF2B5EF4-FFF2-40B4-BE49-F238E27FC236}">
                  <a16:creationId xmlns:a16="http://schemas.microsoft.com/office/drawing/2014/main" id="{0C10C768-CCE0-4F01-AD93-39872BF76985}"/>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3"/>
                      </a14:imgEffect>
                    </a14:imgLayer>
                  </a14:imgProps>
                </a:ext>
              </a:extLst>
            </a:blip>
            <a:stretch>
              <a:fillRect/>
            </a:stretch>
          </p:blipFill>
          <p:spPr>
            <a:xfrm>
              <a:off x="1356313" y="3143250"/>
              <a:ext cx="1356313" cy="1504950"/>
            </a:xfrm>
            <a:prstGeom prst="rect">
              <a:avLst/>
            </a:prstGeom>
          </p:spPr>
        </p:pic>
        <p:pic>
          <p:nvPicPr>
            <p:cNvPr id="7" name="Picture 6">
              <a:extLst>
                <a:ext uri="{FF2B5EF4-FFF2-40B4-BE49-F238E27FC236}">
                  <a16:creationId xmlns:a16="http://schemas.microsoft.com/office/drawing/2014/main" id="{BE272720-5601-45CF-B6A4-C0FDDB97D1D3}"/>
                </a:ext>
              </a:extLst>
            </p:cNvPr>
            <p:cNvPicPr>
              <a:picLocks noChangeAspect="1"/>
            </p:cNvPicPr>
            <p:nvPr/>
          </p:nvPicPr>
          <p:blipFill>
            <a:blip r:embed="rId6">
              <a:extLst>
                <a:ext uri="{BEBA8EAE-BF5A-486C-A8C5-ECC9F3942E4B}">
                  <a14:imgProps xmlns:a14="http://schemas.microsoft.com/office/drawing/2010/main">
                    <a14:imgLayer r:embed="rId5">
                      <a14:imgEffect>
                        <a14:artisticBlur radius="6"/>
                      </a14:imgEffect>
                    </a14:imgLayer>
                  </a14:imgProps>
                </a:ext>
              </a:extLst>
            </a:blip>
            <a:stretch>
              <a:fillRect/>
            </a:stretch>
          </p:blipFill>
          <p:spPr>
            <a:xfrm>
              <a:off x="2712626" y="3143250"/>
              <a:ext cx="1356313" cy="1504950"/>
            </a:xfrm>
            <a:prstGeom prst="rect">
              <a:avLst/>
            </a:prstGeom>
          </p:spPr>
        </p:pic>
        <p:pic>
          <p:nvPicPr>
            <p:cNvPr id="8" name="Picture 7">
              <a:extLst>
                <a:ext uri="{FF2B5EF4-FFF2-40B4-BE49-F238E27FC236}">
                  <a16:creationId xmlns:a16="http://schemas.microsoft.com/office/drawing/2014/main" id="{C2876107-8B8B-4C60-8377-E4AF54C654D9}"/>
                </a:ext>
              </a:extLst>
            </p:cNvPr>
            <p:cNvPicPr>
              <a:picLocks noChangeAspect="1"/>
            </p:cNvPicPr>
            <p:nvPr/>
          </p:nvPicPr>
          <p:blipFill>
            <a:blip r:embed="rId7">
              <a:extLst>
                <a:ext uri="{BEBA8EAE-BF5A-486C-A8C5-ECC9F3942E4B}">
                  <a14:imgProps xmlns:a14="http://schemas.microsoft.com/office/drawing/2010/main">
                    <a14:imgLayer r:embed="rId5">
                      <a14:imgEffect>
                        <a14:artisticBlur radius="9"/>
                      </a14:imgEffect>
                    </a14:imgLayer>
                  </a14:imgProps>
                </a:ext>
              </a:extLst>
            </a:blip>
            <a:stretch>
              <a:fillRect/>
            </a:stretch>
          </p:blipFill>
          <p:spPr>
            <a:xfrm>
              <a:off x="4068939" y="3143250"/>
              <a:ext cx="1356313" cy="1504950"/>
            </a:xfrm>
            <a:prstGeom prst="rect">
              <a:avLst/>
            </a:prstGeom>
          </p:spPr>
        </p:pic>
        <p:pic>
          <p:nvPicPr>
            <p:cNvPr id="9" name="Picture 8">
              <a:extLst>
                <a:ext uri="{FF2B5EF4-FFF2-40B4-BE49-F238E27FC236}">
                  <a16:creationId xmlns:a16="http://schemas.microsoft.com/office/drawing/2014/main" id="{2A58B2E9-A666-467E-8975-F811574715BC}"/>
                </a:ext>
              </a:extLst>
            </p:cNvPr>
            <p:cNvPicPr>
              <a:picLocks noChangeAspect="1"/>
            </p:cNvPicPr>
            <p:nvPr/>
          </p:nvPicPr>
          <p:blipFill>
            <a:blip r:embed="rId8">
              <a:extLst>
                <a:ext uri="{BEBA8EAE-BF5A-486C-A8C5-ECC9F3942E4B}">
                  <a14:imgProps xmlns:a14="http://schemas.microsoft.com/office/drawing/2010/main">
                    <a14:imgLayer r:embed="rId5">
                      <a14:imgEffect>
                        <a14:artisticBlur radius="12"/>
                      </a14:imgEffect>
                    </a14:imgLayer>
                  </a14:imgProps>
                </a:ext>
              </a:extLst>
            </a:blip>
            <a:stretch>
              <a:fillRect/>
            </a:stretch>
          </p:blipFill>
          <p:spPr>
            <a:xfrm>
              <a:off x="5425252" y="3143250"/>
              <a:ext cx="1356313" cy="1504950"/>
            </a:xfrm>
            <a:prstGeom prst="rect">
              <a:avLst/>
            </a:prstGeom>
          </p:spPr>
        </p:pic>
        <p:pic>
          <p:nvPicPr>
            <p:cNvPr id="10" name="Picture 9">
              <a:extLst>
                <a:ext uri="{FF2B5EF4-FFF2-40B4-BE49-F238E27FC236}">
                  <a16:creationId xmlns:a16="http://schemas.microsoft.com/office/drawing/2014/main" id="{ACC15FAF-2E00-4AAD-B17F-9C4D8977DA57}"/>
                </a:ext>
              </a:extLst>
            </p:cNvPr>
            <p:cNvPicPr>
              <a:picLocks noChangeAspect="1"/>
            </p:cNvPicPr>
            <p:nvPr/>
          </p:nvPicPr>
          <p:blipFill>
            <a:blip r:embed="rId9">
              <a:extLst>
                <a:ext uri="{BEBA8EAE-BF5A-486C-A8C5-ECC9F3942E4B}">
                  <a14:imgProps xmlns:a14="http://schemas.microsoft.com/office/drawing/2010/main">
                    <a14:imgLayer r:embed="rId5">
                      <a14:imgEffect>
                        <a14:artisticBlur radius="15"/>
                      </a14:imgEffect>
                    </a14:imgLayer>
                  </a14:imgProps>
                </a:ext>
              </a:extLst>
            </a:blip>
            <a:stretch>
              <a:fillRect/>
            </a:stretch>
          </p:blipFill>
          <p:spPr>
            <a:xfrm>
              <a:off x="6781564" y="3143250"/>
              <a:ext cx="1356313" cy="1504950"/>
            </a:xfrm>
            <a:prstGeom prst="rect">
              <a:avLst/>
            </a:prstGeom>
          </p:spPr>
        </p:pic>
        <p:pic>
          <p:nvPicPr>
            <p:cNvPr id="11" name="Picture 10">
              <a:extLst>
                <a:ext uri="{FF2B5EF4-FFF2-40B4-BE49-F238E27FC236}">
                  <a16:creationId xmlns:a16="http://schemas.microsoft.com/office/drawing/2014/main" id="{AB252B22-4347-4855-ACED-9B1D186EBE42}"/>
                </a:ext>
              </a:extLst>
            </p:cNvPr>
            <p:cNvPicPr>
              <a:picLocks noChangeAspect="1"/>
            </p:cNvPicPr>
            <p:nvPr/>
          </p:nvPicPr>
          <p:blipFill>
            <a:blip r:embed="rId10">
              <a:extLst>
                <a:ext uri="{BEBA8EAE-BF5A-486C-A8C5-ECC9F3942E4B}">
                  <a14:imgProps xmlns:a14="http://schemas.microsoft.com/office/drawing/2010/main">
                    <a14:imgLayer r:embed="rId5">
                      <a14:imgEffect>
                        <a14:artisticBlur radius="18"/>
                      </a14:imgEffect>
                    </a14:imgLayer>
                  </a14:imgProps>
                </a:ext>
              </a:extLst>
            </a:blip>
            <a:stretch>
              <a:fillRect/>
            </a:stretch>
          </p:blipFill>
          <p:spPr>
            <a:xfrm>
              <a:off x="8137877" y="3143250"/>
              <a:ext cx="1356313" cy="1504950"/>
            </a:xfrm>
            <a:prstGeom prst="rect">
              <a:avLst/>
            </a:prstGeom>
          </p:spPr>
        </p:pic>
        <p:pic>
          <p:nvPicPr>
            <p:cNvPr id="12" name="Picture 11">
              <a:extLst>
                <a:ext uri="{FF2B5EF4-FFF2-40B4-BE49-F238E27FC236}">
                  <a16:creationId xmlns:a16="http://schemas.microsoft.com/office/drawing/2014/main" id="{A221FA7D-EAAF-4E9A-B01B-C5CE74F36AC5}"/>
                </a:ext>
              </a:extLst>
            </p:cNvPr>
            <p:cNvPicPr>
              <a:picLocks noChangeAspect="1"/>
            </p:cNvPicPr>
            <p:nvPr/>
          </p:nvPicPr>
          <p:blipFill>
            <a:blip r:embed="rId11">
              <a:extLst>
                <a:ext uri="{BEBA8EAE-BF5A-486C-A8C5-ECC9F3942E4B}">
                  <a14:imgProps xmlns:a14="http://schemas.microsoft.com/office/drawing/2010/main">
                    <a14:imgLayer r:embed="rId5">
                      <a14:imgEffect>
                        <a14:artisticBlur radius="21"/>
                      </a14:imgEffect>
                    </a14:imgLayer>
                  </a14:imgProps>
                </a:ext>
              </a:extLst>
            </a:blip>
            <a:stretch>
              <a:fillRect/>
            </a:stretch>
          </p:blipFill>
          <p:spPr>
            <a:xfrm>
              <a:off x="9494190" y="3143250"/>
              <a:ext cx="1356313" cy="1504950"/>
            </a:xfrm>
            <a:prstGeom prst="rect">
              <a:avLst/>
            </a:prstGeom>
          </p:spPr>
        </p:pic>
        <p:pic>
          <p:nvPicPr>
            <p:cNvPr id="13" name="Picture 12">
              <a:extLst>
                <a:ext uri="{FF2B5EF4-FFF2-40B4-BE49-F238E27FC236}">
                  <a16:creationId xmlns:a16="http://schemas.microsoft.com/office/drawing/2014/main" id="{5FC599D9-8E90-4031-A3DD-623624EDE0AC}"/>
                </a:ext>
              </a:extLst>
            </p:cNvPr>
            <p:cNvPicPr>
              <a:picLocks noChangeAspect="1"/>
            </p:cNvPicPr>
            <p:nvPr/>
          </p:nvPicPr>
          <p:blipFill>
            <a:blip r:embed="rId12">
              <a:extLst>
                <a:ext uri="{BEBA8EAE-BF5A-486C-A8C5-ECC9F3942E4B}">
                  <a14:imgProps xmlns:a14="http://schemas.microsoft.com/office/drawing/2010/main">
                    <a14:imgLayer r:embed="rId5">
                      <a14:imgEffect>
                        <a14:artisticBlur radius="26"/>
                      </a14:imgEffect>
                    </a14:imgLayer>
                  </a14:imgProps>
                </a:ext>
              </a:extLst>
            </a:blip>
            <a:stretch>
              <a:fillRect/>
            </a:stretch>
          </p:blipFill>
          <p:spPr>
            <a:xfrm>
              <a:off x="10850503" y="3143250"/>
              <a:ext cx="1356313" cy="1504950"/>
            </a:xfrm>
            <a:prstGeom prst="rect">
              <a:avLst/>
            </a:prstGeom>
          </p:spPr>
        </p:pic>
      </p:grpSp>
    </p:spTree>
    <p:extLst>
      <p:ext uri="{BB962C8B-B14F-4D97-AF65-F5344CB8AC3E}">
        <p14:creationId xmlns:p14="http://schemas.microsoft.com/office/powerpoint/2010/main" val="947032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210533" y="3380734"/>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𝑥</m:t>
                      </m:r>
                    </m:oMath>
                  </m:oMathPara>
                </a14:m>
                <a:endParaRPr lang="he-IL" sz="5400" dirty="0"/>
              </a:p>
            </p:txBody>
          </p:sp>
        </mc:Choice>
        <mc:Fallback xmlns="">
          <p:sp>
            <p:nvSpPr>
              <p:cNvPr id="6" name="TextBox 5"/>
              <p:cNvSpPr txBox="1">
                <a:spLocks noRot="1" noChangeAspect="1" noMove="1" noResize="1" noEditPoints="1" noAdjustHandles="1" noChangeArrowheads="1" noChangeShapeType="1" noTextEdit="1"/>
              </p:cNvSpPr>
              <p:nvPr/>
            </p:nvSpPr>
            <p:spPr>
              <a:xfrm>
                <a:off x="-210533" y="3380734"/>
                <a:ext cx="1016383" cy="830997"/>
              </a:xfrm>
              <a:prstGeom prst="rect">
                <a:avLst/>
              </a:prstGeom>
              <a:blipFill rotWithShape="0">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1320015" y="3394498"/>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latin typeface="Cambria Math" panose="02040503050406030204" pitchFamily="18" charset="0"/>
                            </a:rPr>
                          </m:ctrlPr>
                        </m:accPr>
                        <m:e>
                          <m:r>
                            <a:rPr lang="en-US" sz="5400" b="0" i="1" smtClean="0">
                              <a:latin typeface="Cambria Math" panose="02040503050406030204" pitchFamily="18" charset="0"/>
                            </a:rPr>
                            <m:t>𝑥</m:t>
                          </m:r>
                        </m:e>
                      </m:acc>
                    </m:oMath>
                  </m:oMathPara>
                </a14:m>
                <a:endParaRPr lang="he-IL" sz="5400" dirty="0"/>
              </a:p>
            </p:txBody>
          </p:sp>
        </mc:Choice>
        <mc:Fallback xmlns="">
          <p:sp>
            <p:nvSpPr>
              <p:cNvPr id="7" name="TextBox 6"/>
              <p:cNvSpPr txBox="1">
                <a:spLocks noRot="1" noChangeAspect="1" noMove="1" noResize="1" noEditPoints="1" noAdjustHandles="1" noChangeArrowheads="1" noChangeShapeType="1" noTextEdit="1"/>
              </p:cNvSpPr>
              <p:nvPr/>
            </p:nvSpPr>
            <p:spPr>
              <a:xfrm>
                <a:off x="11320015" y="3394498"/>
                <a:ext cx="1016383" cy="830997"/>
              </a:xfrm>
              <a:prstGeom prst="rect">
                <a:avLst/>
              </a:prstGeom>
              <a:blipFill rotWithShape="0">
                <a:blip r:embed="rId4"/>
                <a:stretch>
                  <a:fillRect/>
                </a:stretch>
              </a:blipFill>
            </p:spPr>
            <p:txBody>
              <a:bodyPr/>
              <a:lstStyle/>
              <a:p>
                <a:r>
                  <a:rPr lang="he-IL">
                    <a:noFill/>
                  </a:rPr>
                  <a:t> </a:t>
                </a:r>
              </a:p>
            </p:txBody>
          </p:sp>
        </mc:Fallback>
      </mc:AlternateContent>
      <p:sp>
        <p:nvSpPr>
          <p:cNvPr id="9" name="Right Arrow 8"/>
          <p:cNvSpPr/>
          <p:nvPr/>
        </p:nvSpPr>
        <p:spPr>
          <a:xfrm>
            <a:off x="536340" y="3805199"/>
            <a:ext cx="664529" cy="158661"/>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ight Arrow 10"/>
          <p:cNvSpPr/>
          <p:nvPr/>
        </p:nvSpPr>
        <p:spPr>
          <a:xfrm>
            <a:off x="6346872" y="3692063"/>
            <a:ext cx="799611" cy="405282"/>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b="1" dirty="0"/>
          </a:p>
        </p:txBody>
      </p:sp>
      <mc:AlternateContent xmlns:mc="http://schemas.openxmlformats.org/markup-compatibility/2006" xmlns:a14="http://schemas.microsoft.com/office/drawing/2010/main">
        <mc:Choice Requires="a14">
          <p:sp>
            <p:nvSpPr>
              <p:cNvPr id="13" name="TextBox 12"/>
              <p:cNvSpPr txBox="1"/>
              <p:nvPr/>
            </p:nvSpPr>
            <p:spPr>
              <a:xfrm>
                <a:off x="5534822" y="2777349"/>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𝑧</m:t>
                      </m:r>
                    </m:oMath>
                  </m:oMathPara>
                </a14:m>
                <a:endParaRPr lang="he-IL" sz="3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5534822" y="2777349"/>
                <a:ext cx="1016383" cy="553998"/>
              </a:xfrm>
              <a:prstGeom prst="rect">
                <a:avLst/>
              </a:prstGeom>
              <a:blipFill rotWithShape="0">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326097" y="1325563"/>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𝐴</m:t>
                          </m:r>
                        </m:e>
                        <m:sub>
                          <m:r>
                            <a:rPr lang="en-US" sz="3600" b="0" i="1" smtClean="0">
                              <a:latin typeface="Cambria Math" panose="02040503050406030204" pitchFamily="18" charset="0"/>
                            </a:rPr>
                            <m:t>1</m:t>
                          </m:r>
                        </m:sub>
                      </m:sSub>
                    </m:oMath>
                  </m:oMathPara>
                </a14:m>
                <a:endParaRPr lang="he-IL" sz="36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326097" y="1325563"/>
                <a:ext cx="1016383" cy="553998"/>
              </a:xfrm>
              <a:prstGeom prst="rect">
                <a:avLst/>
              </a:prstGeom>
              <a:blipFill rotWithShape="0">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9173045" y="1316543"/>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𝐴</m:t>
                          </m:r>
                        </m:e>
                        <m:sub>
                          <m:r>
                            <a:rPr lang="en-US" sz="3600" b="0" i="1" smtClean="0">
                              <a:latin typeface="Cambria Math" panose="02040503050406030204" pitchFamily="18" charset="0"/>
                            </a:rPr>
                            <m:t>2</m:t>
                          </m:r>
                        </m:sub>
                      </m:sSub>
                    </m:oMath>
                  </m:oMathPara>
                </a14:m>
                <a:endParaRPr lang="he-IL" sz="3600" dirty="0"/>
              </a:p>
            </p:txBody>
          </p:sp>
        </mc:Choice>
        <mc:Fallback xmlns="">
          <p:sp>
            <p:nvSpPr>
              <p:cNvPr id="15" name="TextBox 14"/>
              <p:cNvSpPr txBox="1">
                <a:spLocks noRot="1" noChangeAspect="1" noMove="1" noResize="1" noEditPoints="1" noAdjustHandles="1" noChangeArrowheads="1" noChangeShapeType="1" noTextEdit="1"/>
              </p:cNvSpPr>
              <p:nvPr/>
            </p:nvSpPr>
            <p:spPr>
              <a:xfrm>
                <a:off x="9173045" y="1316543"/>
                <a:ext cx="1016383" cy="553998"/>
              </a:xfrm>
              <a:prstGeom prst="rect">
                <a:avLst/>
              </a:prstGeom>
              <a:blipFill rotWithShape="0">
                <a:blip r:embed="rId7"/>
                <a:stretch>
                  <a:fillRect/>
                </a:stretch>
              </a:blipFill>
            </p:spPr>
            <p:txBody>
              <a:bodyPr/>
              <a:lstStyle/>
              <a:p>
                <a:r>
                  <a:rPr lang="he-IL">
                    <a:noFill/>
                  </a:rPr>
                  <a:t> </a:t>
                </a:r>
              </a:p>
            </p:txBody>
          </p:sp>
        </mc:Fallback>
      </mc:AlternateContent>
      <p:grpSp>
        <p:nvGrpSpPr>
          <p:cNvPr id="3" name="Group 2"/>
          <p:cNvGrpSpPr/>
          <p:nvPr/>
        </p:nvGrpSpPr>
        <p:grpSpPr>
          <a:xfrm>
            <a:off x="1413492" y="2056927"/>
            <a:ext cx="3397693" cy="3817088"/>
            <a:chOff x="1528114" y="2020186"/>
            <a:chExt cx="3397693" cy="3817088"/>
          </a:xfrm>
        </p:grpSpPr>
        <p:sp>
          <p:nvSpPr>
            <p:cNvPr id="4" name="Rectangle 3"/>
            <p:cNvSpPr/>
            <p:nvPr/>
          </p:nvSpPr>
          <p:spPr>
            <a:xfrm>
              <a:off x="1528114" y="2020186"/>
              <a:ext cx="378245" cy="3817088"/>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 name="Rectangle 15"/>
            <p:cNvSpPr/>
            <p:nvPr/>
          </p:nvSpPr>
          <p:spPr>
            <a:xfrm>
              <a:off x="2061575" y="2122228"/>
              <a:ext cx="299408" cy="358317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7" name="Rectangle 16"/>
            <p:cNvSpPr/>
            <p:nvPr/>
          </p:nvSpPr>
          <p:spPr>
            <a:xfrm>
              <a:off x="2549218" y="2272207"/>
              <a:ext cx="299408"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p:cNvSpPr txBox="1"/>
                <p:nvPr/>
              </p:nvSpPr>
              <p:spPr>
                <a:xfrm>
                  <a:off x="2654638" y="3391787"/>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oMath>
                    </m:oMathPara>
                  </a14:m>
                  <a:endParaRPr lang="he-IL" sz="3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2654638" y="3391787"/>
                  <a:ext cx="1016383" cy="553998"/>
                </a:xfrm>
                <a:prstGeom prst="rect">
                  <a:avLst/>
                </a:prstGeom>
                <a:blipFill rotWithShape="0">
                  <a:blip r:embed="rId8"/>
                  <a:stretch>
                    <a:fillRect/>
                  </a:stretch>
                </a:blipFill>
              </p:spPr>
              <p:txBody>
                <a:bodyPr/>
                <a:lstStyle/>
                <a:p>
                  <a:r>
                    <a:rPr lang="he-IL">
                      <a:noFill/>
                    </a:rPr>
                    <a:t> </a:t>
                  </a:r>
                </a:p>
              </p:txBody>
            </p:sp>
          </mc:Fallback>
        </mc:AlternateContent>
        <p:sp>
          <p:nvSpPr>
            <p:cNvPr id="19" name="Rectangle 18"/>
            <p:cNvSpPr/>
            <p:nvPr/>
          </p:nvSpPr>
          <p:spPr>
            <a:xfrm>
              <a:off x="3669045" y="2777349"/>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0" name="Rectangle 19"/>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1" name="Rectangle 20"/>
            <p:cNvSpPr/>
            <p:nvPr/>
          </p:nvSpPr>
          <p:spPr>
            <a:xfrm>
              <a:off x="4682954" y="3423684"/>
              <a:ext cx="242853" cy="916383"/>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sp>
        <p:nvSpPr>
          <p:cNvPr id="8" name="Rectangle 7"/>
          <p:cNvSpPr/>
          <p:nvPr/>
        </p:nvSpPr>
        <p:spPr>
          <a:xfrm>
            <a:off x="5926769" y="3417626"/>
            <a:ext cx="232491" cy="916384"/>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nvGrpSpPr>
          <p:cNvPr id="22" name="Group 21"/>
          <p:cNvGrpSpPr/>
          <p:nvPr/>
        </p:nvGrpSpPr>
        <p:grpSpPr>
          <a:xfrm flipH="1">
            <a:off x="7262718" y="2091511"/>
            <a:ext cx="3441907" cy="3817088"/>
            <a:chOff x="1528114" y="2020186"/>
            <a:chExt cx="3397693" cy="3817088"/>
          </a:xfrm>
        </p:grpSpPr>
        <p:sp>
          <p:nvSpPr>
            <p:cNvPr id="23" name="Rectangle 22"/>
            <p:cNvSpPr/>
            <p:nvPr/>
          </p:nvSpPr>
          <p:spPr>
            <a:xfrm>
              <a:off x="1528114" y="2020186"/>
              <a:ext cx="378245" cy="3817088"/>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4" name="Rectangle 23"/>
            <p:cNvSpPr/>
            <p:nvPr/>
          </p:nvSpPr>
          <p:spPr>
            <a:xfrm>
              <a:off x="2061575" y="2122228"/>
              <a:ext cx="299408" cy="358317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5" name="Rectangle 24"/>
            <p:cNvSpPr/>
            <p:nvPr/>
          </p:nvSpPr>
          <p:spPr>
            <a:xfrm>
              <a:off x="2549218" y="2272207"/>
              <a:ext cx="299408"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6" name="TextBox 25"/>
                <p:cNvSpPr txBox="1"/>
                <p:nvPr/>
              </p:nvSpPr>
              <p:spPr>
                <a:xfrm>
                  <a:off x="2654638" y="3391787"/>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oMath>
                    </m:oMathPara>
                  </a14:m>
                  <a:endParaRPr lang="he-IL" sz="36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654638" y="3391787"/>
                  <a:ext cx="1016383" cy="553998"/>
                </a:xfrm>
                <a:prstGeom prst="rect">
                  <a:avLst/>
                </a:prstGeom>
                <a:blipFill rotWithShape="0">
                  <a:blip r:embed="rId9"/>
                  <a:stretch>
                    <a:fillRect/>
                  </a:stretch>
                </a:blipFill>
              </p:spPr>
              <p:txBody>
                <a:bodyPr/>
                <a:lstStyle/>
                <a:p>
                  <a:r>
                    <a:rPr lang="he-IL">
                      <a:noFill/>
                    </a:rPr>
                    <a:t> </a:t>
                  </a:r>
                </a:p>
              </p:txBody>
            </p:sp>
          </mc:Fallback>
        </mc:AlternateContent>
        <p:sp>
          <p:nvSpPr>
            <p:cNvPr id="27" name="Rectangle 26"/>
            <p:cNvSpPr/>
            <p:nvPr/>
          </p:nvSpPr>
          <p:spPr>
            <a:xfrm>
              <a:off x="3669045" y="2777349"/>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8" name="Rectangle 27"/>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9" name="Rectangle 28"/>
            <p:cNvSpPr/>
            <p:nvPr/>
          </p:nvSpPr>
          <p:spPr>
            <a:xfrm>
              <a:off x="4682954" y="3423684"/>
              <a:ext cx="242853" cy="916383"/>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sp>
        <p:nvSpPr>
          <p:cNvPr id="30" name="Right Arrow 29"/>
          <p:cNvSpPr/>
          <p:nvPr/>
        </p:nvSpPr>
        <p:spPr>
          <a:xfrm>
            <a:off x="4952215" y="3686686"/>
            <a:ext cx="799611" cy="405282"/>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b="1" dirty="0"/>
          </a:p>
        </p:txBody>
      </p:sp>
      <p:sp>
        <p:nvSpPr>
          <p:cNvPr id="31" name="Right Arrow 30"/>
          <p:cNvSpPr/>
          <p:nvPr/>
        </p:nvSpPr>
        <p:spPr>
          <a:xfrm>
            <a:off x="10856177" y="3809997"/>
            <a:ext cx="664529" cy="158661"/>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516D05E5-E672-4327-BA55-6C9A2AD73E8B}"/>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0673CE7-CD0E-42B7-86ED-3D796A76183F}"/>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“Non-linear expanded PCA”</a:t>
            </a:r>
          </a:p>
        </p:txBody>
      </p:sp>
    </p:spTree>
    <p:extLst>
      <p:ext uri="{BB962C8B-B14F-4D97-AF65-F5344CB8AC3E}">
        <p14:creationId xmlns:p14="http://schemas.microsoft.com/office/powerpoint/2010/main" val="2320364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210533" y="3380734"/>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𝑥</m:t>
                      </m:r>
                    </m:oMath>
                  </m:oMathPara>
                </a14:m>
                <a:endParaRPr lang="he-IL" sz="5400" dirty="0"/>
              </a:p>
            </p:txBody>
          </p:sp>
        </mc:Choice>
        <mc:Fallback xmlns="">
          <p:sp>
            <p:nvSpPr>
              <p:cNvPr id="6" name="TextBox 5"/>
              <p:cNvSpPr txBox="1">
                <a:spLocks noRot="1" noChangeAspect="1" noMove="1" noResize="1" noEditPoints="1" noAdjustHandles="1" noChangeArrowheads="1" noChangeShapeType="1" noTextEdit="1"/>
              </p:cNvSpPr>
              <p:nvPr/>
            </p:nvSpPr>
            <p:spPr>
              <a:xfrm>
                <a:off x="-210533" y="3380734"/>
                <a:ext cx="1016383" cy="830997"/>
              </a:xfrm>
              <a:prstGeom prst="rect">
                <a:avLst/>
              </a:prstGeom>
              <a:blipFill rotWithShape="0">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1320015" y="3394498"/>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latin typeface="Cambria Math" panose="02040503050406030204" pitchFamily="18" charset="0"/>
                            </a:rPr>
                          </m:ctrlPr>
                        </m:accPr>
                        <m:e>
                          <m:r>
                            <a:rPr lang="en-US" sz="5400" b="0" i="1" smtClean="0">
                              <a:latin typeface="Cambria Math" panose="02040503050406030204" pitchFamily="18" charset="0"/>
                            </a:rPr>
                            <m:t>𝑥</m:t>
                          </m:r>
                        </m:e>
                      </m:acc>
                    </m:oMath>
                  </m:oMathPara>
                </a14:m>
                <a:endParaRPr lang="he-IL" sz="5400" dirty="0"/>
              </a:p>
            </p:txBody>
          </p:sp>
        </mc:Choice>
        <mc:Fallback xmlns="">
          <p:sp>
            <p:nvSpPr>
              <p:cNvPr id="7" name="TextBox 6"/>
              <p:cNvSpPr txBox="1">
                <a:spLocks noRot="1" noChangeAspect="1" noMove="1" noResize="1" noEditPoints="1" noAdjustHandles="1" noChangeArrowheads="1" noChangeShapeType="1" noTextEdit="1"/>
              </p:cNvSpPr>
              <p:nvPr/>
            </p:nvSpPr>
            <p:spPr>
              <a:xfrm>
                <a:off x="11320015" y="3394498"/>
                <a:ext cx="1016383" cy="830997"/>
              </a:xfrm>
              <a:prstGeom prst="rect">
                <a:avLst/>
              </a:prstGeom>
              <a:blipFill rotWithShape="0">
                <a:blip r:embed="rId4"/>
                <a:stretch>
                  <a:fillRect/>
                </a:stretch>
              </a:blipFill>
            </p:spPr>
            <p:txBody>
              <a:bodyPr/>
              <a:lstStyle/>
              <a:p>
                <a:r>
                  <a:rPr lang="he-IL">
                    <a:noFill/>
                  </a:rPr>
                  <a:t> </a:t>
                </a:r>
              </a:p>
            </p:txBody>
          </p:sp>
        </mc:Fallback>
      </mc:AlternateContent>
      <p:sp>
        <p:nvSpPr>
          <p:cNvPr id="9" name="Right Arrow 8"/>
          <p:cNvSpPr/>
          <p:nvPr/>
        </p:nvSpPr>
        <p:spPr>
          <a:xfrm>
            <a:off x="536340" y="3805199"/>
            <a:ext cx="664529" cy="158661"/>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ight Arrow 10"/>
          <p:cNvSpPr/>
          <p:nvPr/>
        </p:nvSpPr>
        <p:spPr>
          <a:xfrm>
            <a:off x="6346872" y="3692063"/>
            <a:ext cx="799611" cy="405282"/>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b="1" dirty="0"/>
          </a:p>
        </p:txBody>
      </p:sp>
      <mc:AlternateContent xmlns:mc="http://schemas.openxmlformats.org/markup-compatibility/2006" xmlns:a14="http://schemas.microsoft.com/office/drawing/2010/main">
        <mc:Choice Requires="a14">
          <p:sp>
            <p:nvSpPr>
              <p:cNvPr id="13" name="TextBox 12"/>
              <p:cNvSpPr txBox="1"/>
              <p:nvPr/>
            </p:nvSpPr>
            <p:spPr>
              <a:xfrm>
                <a:off x="5534822" y="2777349"/>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𝑧</m:t>
                      </m:r>
                    </m:oMath>
                  </m:oMathPara>
                </a14:m>
                <a:endParaRPr lang="he-IL" sz="3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5534822" y="2777349"/>
                <a:ext cx="1016383" cy="553998"/>
              </a:xfrm>
              <a:prstGeom prst="rect">
                <a:avLst/>
              </a:prstGeom>
              <a:blipFill rotWithShape="0">
                <a:blip r:embed="rId5"/>
                <a:stretch>
                  <a:fillRect/>
                </a:stretch>
              </a:blipFill>
            </p:spPr>
            <p:txBody>
              <a:bodyPr/>
              <a:lstStyle/>
              <a:p>
                <a:r>
                  <a:rPr lang="he-IL">
                    <a:noFill/>
                  </a:rPr>
                  <a:t> </a:t>
                </a:r>
              </a:p>
            </p:txBody>
          </p:sp>
        </mc:Fallback>
      </mc:AlternateContent>
      <p:grpSp>
        <p:nvGrpSpPr>
          <p:cNvPr id="3" name="Group 2"/>
          <p:cNvGrpSpPr/>
          <p:nvPr/>
        </p:nvGrpSpPr>
        <p:grpSpPr>
          <a:xfrm>
            <a:off x="1413492" y="2056927"/>
            <a:ext cx="3397693" cy="3817088"/>
            <a:chOff x="1528114" y="2020186"/>
            <a:chExt cx="3397693" cy="3817088"/>
          </a:xfrm>
        </p:grpSpPr>
        <p:sp>
          <p:nvSpPr>
            <p:cNvPr id="4" name="Rectangle 3"/>
            <p:cNvSpPr/>
            <p:nvPr/>
          </p:nvSpPr>
          <p:spPr>
            <a:xfrm>
              <a:off x="1528114" y="2020186"/>
              <a:ext cx="378245" cy="3817088"/>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 name="Rectangle 15"/>
            <p:cNvSpPr/>
            <p:nvPr/>
          </p:nvSpPr>
          <p:spPr>
            <a:xfrm>
              <a:off x="2061575" y="2122228"/>
              <a:ext cx="299408" cy="358317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7" name="Rectangle 16"/>
            <p:cNvSpPr/>
            <p:nvPr/>
          </p:nvSpPr>
          <p:spPr>
            <a:xfrm>
              <a:off x="2549218" y="2272207"/>
              <a:ext cx="299408"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p:cNvSpPr txBox="1"/>
                <p:nvPr/>
              </p:nvSpPr>
              <p:spPr>
                <a:xfrm>
                  <a:off x="2654638" y="3391787"/>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oMath>
                    </m:oMathPara>
                  </a14:m>
                  <a:endParaRPr lang="he-IL" sz="3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2654638" y="3391787"/>
                  <a:ext cx="1016383" cy="553998"/>
                </a:xfrm>
                <a:prstGeom prst="rect">
                  <a:avLst/>
                </a:prstGeom>
                <a:blipFill rotWithShape="0">
                  <a:blip r:embed="rId8"/>
                  <a:stretch>
                    <a:fillRect/>
                  </a:stretch>
                </a:blipFill>
              </p:spPr>
              <p:txBody>
                <a:bodyPr/>
                <a:lstStyle/>
                <a:p>
                  <a:r>
                    <a:rPr lang="he-IL">
                      <a:noFill/>
                    </a:rPr>
                    <a:t> </a:t>
                  </a:r>
                </a:p>
              </p:txBody>
            </p:sp>
          </mc:Fallback>
        </mc:AlternateContent>
        <p:sp>
          <p:nvSpPr>
            <p:cNvPr id="19" name="Rectangle 18"/>
            <p:cNvSpPr/>
            <p:nvPr/>
          </p:nvSpPr>
          <p:spPr>
            <a:xfrm>
              <a:off x="3669045" y="2777349"/>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0" name="Rectangle 19"/>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1" name="Rectangle 20"/>
            <p:cNvSpPr/>
            <p:nvPr/>
          </p:nvSpPr>
          <p:spPr>
            <a:xfrm>
              <a:off x="4682954" y="3423684"/>
              <a:ext cx="242853" cy="916383"/>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sp>
        <p:nvSpPr>
          <p:cNvPr id="8" name="Rectangle 7"/>
          <p:cNvSpPr/>
          <p:nvPr/>
        </p:nvSpPr>
        <p:spPr>
          <a:xfrm>
            <a:off x="5926769" y="3417626"/>
            <a:ext cx="232491" cy="916384"/>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nvGrpSpPr>
          <p:cNvPr id="22" name="Group 21"/>
          <p:cNvGrpSpPr/>
          <p:nvPr/>
        </p:nvGrpSpPr>
        <p:grpSpPr>
          <a:xfrm flipH="1">
            <a:off x="7262718" y="2091511"/>
            <a:ext cx="3441907" cy="3817088"/>
            <a:chOff x="1528114" y="2020186"/>
            <a:chExt cx="3397693" cy="3817088"/>
          </a:xfrm>
        </p:grpSpPr>
        <p:sp>
          <p:nvSpPr>
            <p:cNvPr id="23" name="Rectangle 22"/>
            <p:cNvSpPr/>
            <p:nvPr/>
          </p:nvSpPr>
          <p:spPr>
            <a:xfrm>
              <a:off x="1528114" y="2020186"/>
              <a:ext cx="378245" cy="3817088"/>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4" name="Rectangle 23"/>
            <p:cNvSpPr/>
            <p:nvPr/>
          </p:nvSpPr>
          <p:spPr>
            <a:xfrm>
              <a:off x="2061575" y="2122228"/>
              <a:ext cx="299408" cy="358317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5" name="Rectangle 24"/>
            <p:cNvSpPr/>
            <p:nvPr/>
          </p:nvSpPr>
          <p:spPr>
            <a:xfrm>
              <a:off x="2549218" y="2272207"/>
              <a:ext cx="299408"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6" name="TextBox 25"/>
                <p:cNvSpPr txBox="1"/>
                <p:nvPr/>
              </p:nvSpPr>
              <p:spPr>
                <a:xfrm>
                  <a:off x="2654638" y="3391787"/>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oMath>
                    </m:oMathPara>
                  </a14:m>
                  <a:endParaRPr lang="he-IL" sz="36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654638" y="3391787"/>
                  <a:ext cx="1016383" cy="553998"/>
                </a:xfrm>
                <a:prstGeom prst="rect">
                  <a:avLst/>
                </a:prstGeom>
                <a:blipFill rotWithShape="0">
                  <a:blip r:embed="rId9"/>
                  <a:stretch>
                    <a:fillRect/>
                  </a:stretch>
                </a:blipFill>
              </p:spPr>
              <p:txBody>
                <a:bodyPr/>
                <a:lstStyle/>
                <a:p>
                  <a:r>
                    <a:rPr lang="he-IL">
                      <a:noFill/>
                    </a:rPr>
                    <a:t> </a:t>
                  </a:r>
                </a:p>
              </p:txBody>
            </p:sp>
          </mc:Fallback>
        </mc:AlternateContent>
        <p:sp>
          <p:nvSpPr>
            <p:cNvPr id="27" name="Rectangle 26"/>
            <p:cNvSpPr/>
            <p:nvPr/>
          </p:nvSpPr>
          <p:spPr>
            <a:xfrm>
              <a:off x="3669045" y="2777349"/>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8" name="Rectangle 27"/>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9" name="Rectangle 28"/>
            <p:cNvSpPr/>
            <p:nvPr/>
          </p:nvSpPr>
          <p:spPr>
            <a:xfrm>
              <a:off x="4682954" y="3423684"/>
              <a:ext cx="242853" cy="916383"/>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sp>
        <p:nvSpPr>
          <p:cNvPr id="30" name="Right Arrow 29"/>
          <p:cNvSpPr/>
          <p:nvPr/>
        </p:nvSpPr>
        <p:spPr>
          <a:xfrm>
            <a:off x="4952215" y="3686686"/>
            <a:ext cx="799611" cy="405282"/>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b="1" dirty="0"/>
          </a:p>
        </p:txBody>
      </p:sp>
      <p:sp>
        <p:nvSpPr>
          <p:cNvPr id="31" name="Right Arrow 30"/>
          <p:cNvSpPr/>
          <p:nvPr/>
        </p:nvSpPr>
        <p:spPr>
          <a:xfrm>
            <a:off x="10856177" y="3809997"/>
            <a:ext cx="664529" cy="158661"/>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516D05E5-E672-4327-BA55-6C9A2AD73E8B}"/>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70673CE7-CD0E-42B7-86ED-3D796A76183F}"/>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“Non-linear expanded PCA” </a:t>
                </a:r>
                <a14:m>
                  <m:oMath xmlns:m="http://schemas.openxmlformats.org/officeDocument/2006/math">
                    <m:r>
                      <a:rPr lang="en-US" sz="2800" b="0" i="0" smtClean="0">
                        <a:latin typeface="Cambria Math" panose="02040503050406030204" pitchFamily="18" charset="0"/>
                      </a:rPr>
                      <m:t>≈ </m:t>
                    </m:r>
                  </m:oMath>
                </a14:m>
                <a:r>
                  <a:rPr lang="en-US" sz="2800" dirty="0"/>
                  <a:t>AutoEncoder</a:t>
                </a:r>
              </a:p>
            </p:txBody>
          </p:sp>
        </mc:Choice>
        <mc:Fallback>
          <p:sp>
            <p:nvSpPr>
              <p:cNvPr id="33" name="TextBox 32">
                <a:extLst>
                  <a:ext uri="{FF2B5EF4-FFF2-40B4-BE49-F238E27FC236}">
                    <a16:creationId xmlns:a16="http://schemas.microsoft.com/office/drawing/2014/main" id="{70673CE7-CD0E-42B7-86ED-3D796A76183F}"/>
                  </a:ext>
                </a:extLst>
              </p:cNvPr>
              <p:cNvSpPr txBox="1">
                <a:spLocks noRot="1" noChangeAspect="1" noMove="1" noResize="1" noEditPoints="1" noAdjustHandles="1" noChangeArrowheads="1" noChangeShapeType="1" noTextEdit="1"/>
              </p:cNvSpPr>
              <p:nvPr/>
            </p:nvSpPr>
            <p:spPr>
              <a:xfrm>
                <a:off x="196380" y="78908"/>
                <a:ext cx="10143973" cy="523220"/>
              </a:xfrm>
              <a:prstGeom prst="rect">
                <a:avLst/>
              </a:prstGeom>
              <a:blipFill>
                <a:blip r:embed="rId10"/>
                <a:stretch>
                  <a:fillRect l="-1202" t="-11628" b="-32558"/>
                </a:stretch>
              </a:blipFill>
            </p:spPr>
            <p:txBody>
              <a:bodyPr/>
              <a:lstStyle/>
              <a:p>
                <a:r>
                  <a:rPr lang="en-US">
                    <a:noFill/>
                  </a:rPr>
                  <a:t> </a:t>
                </a:r>
              </a:p>
            </p:txBody>
          </p:sp>
        </mc:Fallback>
      </mc:AlternateContent>
      <p:sp>
        <p:nvSpPr>
          <p:cNvPr id="34" name="Freeform 11">
            <a:extLst>
              <a:ext uri="{FF2B5EF4-FFF2-40B4-BE49-F238E27FC236}">
                <a16:creationId xmlns:a16="http://schemas.microsoft.com/office/drawing/2014/main" id="{CD70C861-D6A8-4D10-9335-B7EDCCC50FD9}"/>
              </a:ext>
            </a:extLst>
          </p:cNvPr>
          <p:cNvSpPr/>
          <p:nvPr/>
        </p:nvSpPr>
        <p:spPr>
          <a:xfrm>
            <a:off x="7166344" y="1594885"/>
            <a:ext cx="3583172" cy="5135524"/>
          </a:xfrm>
          <a:custGeom>
            <a:avLst/>
            <a:gdLst>
              <a:gd name="connsiteX0" fmla="*/ 10633 w 3583172"/>
              <a:gd name="connsiteY0" fmla="*/ 1531088 h 4497572"/>
              <a:gd name="connsiteX1" fmla="*/ 0 w 3583172"/>
              <a:gd name="connsiteY1" fmla="*/ 2732567 h 4497572"/>
              <a:gd name="connsiteX2" fmla="*/ 3572540 w 3583172"/>
              <a:gd name="connsiteY2" fmla="*/ 4497572 h 4497572"/>
              <a:gd name="connsiteX3" fmla="*/ 3583172 w 3583172"/>
              <a:gd name="connsiteY3" fmla="*/ 0 h 4497572"/>
              <a:gd name="connsiteX4" fmla="*/ 10633 w 3583172"/>
              <a:gd name="connsiteY4" fmla="*/ 1531088 h 449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172" h="4497572">
                <a:moveTo>
                  <a:pt x="10633" y="1531088"/>
                </a:moveTo>
                <a:cubicBezTo>
                  <a:pt x="7089" y="1931581"/>
                  <a:pt x="3544" y="2332074"/>
                  <a:pt x="0" y="2732567"/>
                </a:cubicBezTo>
                <a:lnTo>
                  <a:pt x="3572540" y="4497572"/>
                </a:lnTo>
                <a:lnTo>
                  <a:pt x="3583172" y="0"/>
                </a:lnTo>
                <a:lnTo>
                  <a:pt x="10633" y="1531088"/>
                </a:lnTo>
                <a:close/>
              </a:path>
            </a:pathLst>
          </a:custGeom>
          <a:solidFill>
            <a:srgbClr val="C9C9C9">
              <a:alpha val="89804"/>
            </a:srgb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Freeform 31">
            <a:extLst>
              <a:ext uri="{FF2B5EF4-FFF2-40B4-BE49-F238E27FC236}">
                <a16:creationId xmlns:a16="http://schemas.microsoft.com/office/drawing/2014/main" id="{4F7F8613-D07E-4988-9C59-F6101CD679BD}"/>
              </a:ext>
            </a:extLst>
          </p:cNvPr>
          <p:cNvSpPr/>
          <p:nvPr/>
        </p:nvSpPr>
        <p:spPr>
          <a:xfrm flipH="1">
            <a:off x="1326095" y="1507601"/>
            <a:ext cx="3574939" cy="5222807"/>
          </a:xfrm>
          <a:custGeom>
            <a:avLst/>
            <a:gdLst>
              <a:gd name="connsiteX0" fmla="*/ 10633 w 3583172"/>
              <a:gd name="connsiteY0" fmla="*/ 1531088 h 4497572"/>
              <a:gd name="connsiteX1" fmla="*/ 0 w 3583172"/>
              <a:gd name="connsiteY1" fmla="*/ 2732567 h 4497572"/>
              <a:gd name="connsiteX2" fmla="*/ 3572540 w 3583172"/>
              <a:gd name="connsiteY2" fmla="*/ 4497572 h 4497572"/>
              <a:gd name="connsiteX3" fmla="*/ 3583172 w 3583172"/>
              <a:gd name="connsiteY3" fmla="*/ 0 h 4497572"/>
              <a:gd name="connsiteX4" fmla="*/ 10633 w 3583172"/>
              <a:gd name="connsiteY4" fmla="*/ 1531088 h 449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172" h="4497572">
                <a:moveTo>
                  <a:pt x="10633" y="1531088"/>
                </a:moveTo>
                <a:cubicBezTo>
                  <a:pt x="7089" y="1931581"/>
                  <a:pt x="3544" y="2332074"/>
                  <a:pt x="0" y="2732567"/>
                </a:cubicBezTo>
                <a:lnTo>
                  <a:pt x="3572540" y="4497572"/>
                </a:lnTo>
                <a:lnTo>
                  <a:pt x="3583172" y="0"/>
                </a:lnTo>
                <a:lnTo>
                  <a:pt x="10633" y="1531088"/>
                </a:lnTo>
                <a:close/>
              </a:path>
            </a:pathLst>
          </a:custGeom>
          <a:solidFill>
            <a:srgbClr val="C9C9C9">
              <a:alpha val="89804"/>
            </a:srgb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TextBox 35">
            <a:extLst>
              <a:ext uri="{FF2B5EF4-FFF2-40B4-BE49-F238E27FC236}">
                <a16:creationId xmlns:a16="http://schemas.microsoft.com/office/drawing/2014/main" id="{5D91D4AD-7CBE-4074-B8D2-3BA292592EEC}"/>
              </a:ext>
            </a:extLst>
          </p:cNvPr>
          <p:cNvSpPr txBox="1"/>
          <p:nvPr/>
        </p:nvSpPr>
        <p:spPr>
          <a:xfrm>
            <a:off x="2713812" y="3186113"/>
            <a:ext cx="665203" cy="1323439"/>
          </a:xfrm>
          <a:prstGeom prst="rect">
            <a:avLst/>
          </a:prstGeom>
          <a:noFill/>
        </p:spPr>
        <p:txBody>
          <a:bodyPr wrap="square" rtlCol="1">
            <a:spAutoFit/>
          </a:bodyPr>
          <a:lstStyle/>
          <a:p>
            <a:r>
              <a:rPr lang="en-US" sz="8000" b="1" dirty="0"/>
              <a:t>E</a:t>
            </a:r>
            <a:endParaRPr lang="he-IL" sz="8000" b="1" dirty="0"/>
          </a:p>
        </p:txBody>
      </p:sp>
      <p:sp>
        <p:nvSpPr>
          <p:cNvPr id="37" name="TextBox 36">
            <a:extLst>
              <a:ext uri="{FF2B5EF4-FFF2-40B4-BE49-F238E27FC236}">
                <a16:creationId xmlns:a16="http://schemas.microsoft.com/office/drawing/2014/main" id="{A0A1E4D2-47E0-43BA-9F9C-D662E4BAED1A}"/>
              </a:ext>
            </a:extLst>
          </p:cNvPr>
          <p:cNvSpPr txBox="1"/>
          <p:nvPr/>
        </p:nvSpPr>
        <p:spPr>
          <a:xfrm>
            <a:off x="8708506" y="3256896"/>
            <a:ext cx="665203" cy="1323439"/>
          </a:xfrm>
          <a:prstGeom prst="rect">
            <a:avLst/>
          </a:prstGeom>
          <a:noFill/>
        </p:spPr>
        <p:txBody>
          <a:bodyPr wrap="square" rtlCol="1">
            <a:spAutoFit/>
          </a:bodyPr>
          <a:lstStyle/>
          <a:p>
            <a:r>
              <a:rPr lang="en-US" sz="8000" b="1" dirty="0"/>
              <a:t>D</a:t>
            </a:r>
            <a:endParaRPr lang="he-IL" sz="8000" b="1" dirty="0"/>
          </a:p>
        </p:txBody>
      </p:sp>
    </p:spTree>
    <p:extLst>
      <p:ext uri="{BB962C8B-B14F-4D97-AF65-F5344CB8AC3E}">
        <p14:creationId xmlns:p14="http://schemas.microsoft.com/office/powerpoint/2010/main" val="3877633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645"/>
          <a:stretch/>
        </p:blipFill>
        <p:spPr>
          <a:xfrm>
            <a:off x="6353166" y="2900622"/>
            <a:ext cx="5573737" cy="3490549"/>
          </a:xfrm>
          <a:prstGeom prst="rect">
            <a:avLst/>
          </a:prstGeom>
        </p:spPr>
      </p:pic>
      <p:sp>
        <p:nvSpPr>
          <p:cNvPr id="8" name="Rectangle 7">
            <a:extLst>
              <a:ext uri="{FF2B5EF4-FFF2-40B4-BE49-F238E27FC236}">
                <a16:creationId xmlns:a16="http://schemas.microsoft.com/office/drawing/2014/main" id="{35F9139D-283F-4473-9A2A-A8AF0C64F67B}"/>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DD84CAB-8E4A-4201-B68E-E67657465FD6}"/>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“Non-linear expanded PCA”</a:t>
            </a:r>
          </a:p>
        </p:txBody>
      </p:sp>
      <p:pic>
        <p:nvPicPr>
          <p:cNvPr id="10" name="Picture 9">
            <a:extLst>
              <a:ext uri="{FF2B5EF4-FFF2-40B4-BE49-F238E27FC236}">
                <a16:creationId xmlns:a16="http://schemas.microsoft.com/office/drawing/2014/main" id="{61F2828B-E0D8-4883-A8A0-999F456E649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63406" y="759947"/>
            <a:ext cx="3779520" cy="2155061"/>
          </a:xfrm>
          <a:prstGeom prst="rect">
            <a:avLst/>
          </a:prstGeom>
        </p:spPr>
      </p:pic>
      <p:pic>
        <p:nvPicPr>
          <p:cNvPr id="11" name="Picture 10">
            <a:extLst>
              <a:ext uri="{FF2B5EF4-FFF2-40B4-BE49-F238E27FC236}">
                <a16:creationId xmlns:a16="http://schemas.microsoft.com/office/drawing/2014/main" id="{06CCC6C6-D111-4E3B-8965-E34A42E22CA1}"/>
              </a:ext>
            </a:extLst>
          </p:cNvPr>
          <p:cNvPicPr>
            <a:picLocks noChangeAspect="1"/>
          </p:cNvPicPr>
          <p:nvPr/>
        </p:nvPicPr>
        <p:blipFill rotWithShape="1">
          <a:blip r:embed="rId5">
            <a:extLst>
              <a:ext uri="{28A0092B-C50C-407E-A947-70E740481C1C}">
                <a14:useLocalDpi xmlns:a14="http://schemas.microsoft.com/office/drawing/2010/main" val="0"/>
              </a:ext>
            </a:extLst>
          </a:blip>
          <a:srcRect l="4480" b="2318"/>
          <a:stretch/>
        </p:blipFill>
        <p:spPr>
          <a:xfrm>
            <a:off x="519888" y="2940653"/>
            <a:ext cx="5437038" cy="3450518"/>
          </a:xfrm>
          <a:prstGeom prst="rect">
            <a:avLst/>
          </a:prstGeom>
        </p:spPr>
      </p:pic>
    </p:spTree>
    <p:extLst>
      <p:ext uri="{BB962C8B-B14F-4D97-AF65-F5344CB8AC3E}">
        <p14:creationId xmlns:p14="http://schemas.microsoft.com/office/powerpoint/2010/main" val="458570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72C10D-5C4B-4DFD-BDE2-5A1E30A495D8}"/>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BD930F4-DD34-4CD1-82F2-1874531D7C62}"/>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Reconstruction with </a:t>
            </a:r>
            <a:r>
              <a:rPr lang="en-US" sz="2800" dirty="0" err="1"/>
              <a:t>AutoEncoder</a:t>
            </a:r>
            <a:endParaRPr lang="en-US" sz="2800" dirty="0"/>
          </a:p>
        </p:txBody>
      </p:sp>
      <p:grpSp>
        <p:nvGrpSpPr>
          <p:cNvPr id="8" name="Group 7">
            <a:extLst>
              <a:ext uri="{FF2B5EF4-FFF2-40B4-BE49-F238E27FC236}">
                <a16:creationId xmlns:a16="http://schemas.microsoft.com/office/drawing/2014/main" id="{29497DF9-5D4B-43F6-818B-9A83C6EDF61E}"/>
              </a:ext>
            </a:extLst>
          </p:cNvPr>
          <p:cNvGrpSpPr/>
          <p:nvPr/>
        </p:nvGrpSpPr>
        <p:grpSpPr>
          <a:xfrm>
            <a:off x="209892" y="1834342"/>
            <a:ext cx="5799607" cy="4432528"/>
            <a:chOff x="2300454" y="1353794"/>
            <a:chExt cx="5799607" cy="4432528"/>
          </a:xfrm>
        </p:grpSpPr>
        <p:pic>
          <p:nvPicPr>
            <p:cNvPr id="9" name="Picture 8">
              <a:extLst>
                <a:ext uri="{FF2B5EF4-FFF2-40B4-BE49-F238E27FC236}">
                  <a16:creationId xmlns:a16="http://schemas.microsoft.com/office/drawing/2014/main" id="{C1E36FA7-111E-4F42-850A-2DCCD10B9087}"/>
                </a:ext>
              </a:extLst>
            </p:cNvPr>
            <p:cNvPicPr>
              <a:picLocks noChangeAspect="1"/>
            </p:cNvPicPr>
            <p:nvPr/>
          </p:nvPicPr>
          <p:blipFill rotWithShape="1">
            <a:blip r:embed="rId3"/>
            <a:srcRect l="85520"/>
            <a:stretch/>
          </p:blipFill>
          <p:spPr>
            <a:xfrm>
              <a:off x="2300454" y="1353794"/>
              <a:ext cx="854227" cy="4432528"/>
            </a:xfrm>
            <a:prstGeom prst="rect">
              <a:avLst/>
            </a:prstGeom>
          </p:spPr>
        </p:pic>
        <p:pic>
          <p:nvPicPr>
            <p:cNvPr id="10" name="Picture 9">
              <a:extLst>
                <a:ext uri="{FF2B5EF4-FFF2-40B4-BE49-F238E27FC236}">
                  <a16:creationId xmlns:a16="http://schemas.microsoft.com/office/drawing/2014/main" id="{E39AA2AC-56C9-4A09-869E-AA61660A8C35}"/>
                </a:ext>
              </a:extLst>
            </p:cNvPr>
            <p:cNvPicPr>
              <a:picLocks noChangeAspect="1"/>
            </p:cNvPicPr>
            <p:nvPr/>
          </p:nvPicPr>
          <p:blipFill rotWithShape="1">
            <a:blip r:embed="rId3"/>
            <a:srcRect l="917" r="16029"/>
            <a:stretch/>
          </p:blipFill>
          <p:spPr>
            <a:xfrm>
              <a:off x="3200401" y="1353794"/>
              <a:ext cx="4899660" cy="4432528"/>
            </a:xfrm>
            <a:prstGeom prst="rect">
              <a:avLst/>
            </a:prstGeom>
          </p:spPr>
        </p:pic>
      </p:grpSp>
      <p:grpSp>
        <p:nvGrpSpPr>
          <p:cNvPr id="16" name="Group 15">
            <a:extLst>
              <a:ext uri="{FF2B5EF4-FFF2-40B4-BE49-F238E27FC236}">
                <a16:creationId xmlns:a16="http://schemas.microsoft.com/office/drawing/2014/main" id="{7C32C441-C40D-474A-A6C3-CF495FACAA99}"/>
              </a:ext>
            </a:extLst>
          </p:cNvPr>
          <p:cNvGrpSpPr/>
          <p:nvPr/>
        </p:nvGrpSpPr>
        <p:grpSpPr>
          <a:xfrm>
            <a:off x="7559978" y="1788621"/>
            <a:ext cx="4251023" cy="4658009"/>
            <a:chOff x="5199730" y="1552399"/>
            <a:chExt cx="4027859" cy="4413480"/>
          </a:xfrm>
        </p:grpSpPr>
        <p:pic>
          <p:nvPicPr>
            <p:cNvPr id="11" name="Picture 10">
              <a:extLst>
                <a:ext uri="{FF2B5EF4-FFF2-40B4-BE49-F238E27FC236}">
                  <a16:creationId xmlns:a16="http://schemas.microsoft.com/office/drawing/2014/main" id="{81108DE5-0869-472E-9C8D-2FAFF586614A}"/>
                </a:ext>
              </a:extLst>
            </p:cNvPr>
            <p:cNvPicPr>
              <a:picLocks noChangeAspect="1"/>
            </p:cNvPicPr>
            <p:nvPr/>
          </p:nvPicPr>
          <p:blipFill rotWithShape="1">
            <a:blip r:embed="rId4">
              <a:clrChange>
                <a:clrFrom>
                  <a:srgbClr val="FFFFFF"/>
                </a:clrFrom>
                <a:clrTo>
                  <a:srgbClr val="FFFFFF">
                    <a:alpha val="0"/>
                  </a:srgbClr>
                </a:clrTo>
              </a:clrChange>
            </a:blip>
            <a:srcRect l="3661" r="83629"/>
            <a:stretch/>
          </p:blipFill>
          <p:spPr>
            <a:xfrm>
              <a:off x="6029339" y="1552402"/>
              <a:ext cx="708660" cy="4413477"/>
            </a:xfrm>
            <a:prstGeom prst="rect">
              <a:avLst/>
            </a:prstGeom>
          </p:spPr>
        </p:pic>
        <p:pic>
          <p:nvPicPr>
            <p:cNvPr id="12" name="Picture 11">
              <a:extLst>
                <a:ext uri="{FF2B5EF4-FFF2-40B4-BE49-F238E27FC236}">
                  <a16:creationId xmlns:a16="http://schemas.microsoft.com/office/drawing/2014/main" id="{9A3B7E1C-0D69-4660-A8FC-DC1B720D0415}"/>
                </a:ext>
              </a:extLst>
            </p:cNvPr>
            <p:cNvPicPr>
              <a:picLocks noChangeAspect="1"/>
            </p:cNvPicPr>
            <p:nvPr/>
          </p:nvPicPr>
          <p:blipFill rotWithShape="1">
            <a:blip r:embed="rId4">
              <a:clrChange>
                <a:clrFrom>
                  <a:srgbClr val="FFFFFF"/>
                </a:clrFrom>
                <a:clrTo>
                  <a:srgbClr val="FFFFFF">
                    <a:alpha val="0"/>
                  </a:srgbClr>
                </a:clrTo>
              </a:clrChange>
            </a:blip>
            <a:srcRect l="24281" r="63009"/>
            <a:stretch/>
          </p:blipFill>
          <p:spPr>
            <a:xfrm>
              <a:off x="6873318" y="1552401"/>
              <a:ext cx="708661" cy="4413477"/>
            </a:xfrm>
            <a:prstGeom prst="rect">
              <a:avLst/>
            </a:prstGeom>
          </p:spPr>
        </p:pic>
        <p:pic>
          <p:nvPicPr>
            <p:cNvPr id="13" name="Picture 12">
              <a:extLst>
                <a:ext uri="{FF2B5EF4-FFF2-40B4-BE49-F238E27FC236}">
                  <a16:creationId xmlns:a16="http://schemas.microsoft.com/office/drawing/2014/main" id="{94B220FC-F358-4DC6-B9AB-9320A4C588B0}"/>
                </a:ext>
              </a:extLst>
            </p:cNvPr>
            <p:cNvPicPr>
              <a:picLocks noChangeAspect="1"/>
            </p:cNvPicPr>
            <p:nvPr/>
          </p:nvPicPr>
          <p:blipFill rotWithShape="1">
            <a:blip r:embed="rId4">
              <a:clrChange>
                <a:clrFrom>
                  <a:srgbClr val="FFFFFF"/>
                </a:clrFrom>
                <a:clrTo>
                  <a:srgbClr val="FFFFFF">
                    <a:alpha val="0"/>
                  </a:srgbClr>
                </a:clrTo>
              </a:clrChange>
            </a:blip>
            <a:srcRect l="44097" r="43193"/>
            <a:stretch/>
          </p:blipFill>
          <p:spPr>
            <a:xfrm>
              <a:off x="7627621" y="1552400"/>
              <a:ext cx="708660" cy="4413477"/>
            </a:xfrm>
            <a:prstGeom prst="rect">
              <a:avLst/>
            </a:prstGeom>
          </p:spPr>
        </p:pic>
        <p:pic>
          <p:nvPicPr>
            <p:cNvPr id="14" name="Picture 13">
              <a:extLst>
                <a:ext uri="{FF2B5EF4-FFF2-40B4-BE49-F238E27FC236}">
                  <a16:creationId xmlns:a16="http://schemas.microsoft.com/office/drawing/2014/main" id="{3F8A4E93-2465-4B78-9FF6-A06153FF7B91}"/>
                </a:ext>
              </a:extLst>
            </p:cNvPr>
            <p:cNvPicPr>
              <a:picLocks noChangeAspect="1"/>
            </p:cNvPicPr>
            <p:nvPr/>
          </p:nvPicPr>
          <p:blipFill rotWithShape="1">
            <a:blip r:embed="rId4">
              <a:clrChange>
                <a:clrFrom>
                  <a:srgbClr val="FFFFFF"/>
                </a:clrFrom>
                <a:clrTo>
                  <a:srgbClr val="FFFFFF">
                    <a:alpha val="0"/>
                  </a:srgbClr>
                </a:clrTo>
              </a:clrChange>
            </a:blip>
            <a:srcRect l="65296" r="21994"/>
            <a:stretch/>
          </p:blipFill>
          <p:spPr>
            <a:xfrm>
              <a:off x="8518928" y="1552399"/>
              <a:ext cx="708661" cy="4413477"/>
            </a:xfrm>
            <a:prstGeom prst="rect">
              <a:avLst/>
            </a:prstGeom>
          </p:spPr>
        </p:pic>
        <p:pic>
          <p:nvPicPr>
            <p:cNvPr id="15" name="Picture 14">
              <a:extLst>
                <a:ext uri="{FF2B5EF4-FFF2-40B4-BE49-F238E27FC236}">
                  <a16:creationId xmlns:a16="http://schemas.microsoft.com/office/drawing/2014/main" id="{EEB586A4-CA51-4CD7-AC4D-9886EEA22752}"/>
                </a:ext>
              </a:extLst>
            </p:cNvPr>
            <p:cNvPicPr>
              <a:picLocks noChangeAspect="1"/>
            </p:cNvPicPr>
            <p:nvPr/>
          </p:nvPicPr>
          <p:blipFill rotWithShape="1">
            <a:blip r:embed="rId4">
              <a:clrChange>
                <a:clrFrom>
                  <a:srgbClr val="FFFFFF"/>
                </a:clrFrom>
                <a:clrTo>
                  <a:srgbClr val="FFFFFF">
                    <a:alpha val="0"/>
                  </a:srgbClr>
                </a:clrTo>
              </a:clrChange>
            </a:blip>
            <a:srcRect l="85078" r="794"/>
            <a:stretch/>
          </p:blipFill>
          <p:spPr>
            <a:xfrm>
              <a:off x="5199730" y="1552399"/>
              <a:ext cx="787713" cy="4413477"/>
            </a:xfrm>
            <a:prstGeom prst="rect">
              <a:avLst/>
            </a:prstGeom>
          </p:spPr>
        </p:pic>
      </p:grpSp>
      <p:sp>
        <p:nvSpPr>
          <p:cNvPr id="17" name="TextBox 16">
            <a:extLst>
              <a:ext uri="{FF2B5EF4-FFF2-40B4-BE49-F238E27FC236}">
                <a16:creationId xmlns:a16="http://schemas.microsoft.com/office/drawing/2014/main" id="{07B346D1-DD5A-431B-B8F1-AC4BB706051E}"/>
              </a:ext>
            </a:extLst>
          </p:cNvPr>
          <p:cNvSpPr txBox="1"/>
          <p:nvPr/>
        </p:nvSpPr>
        <p:spPr>
          <a:xfrm>
            <a:off x="2718601" y="1107608"/>
            <a:ext cx="1106640" cy="523220"/>
          </a:xfrm>
          <a:prstGeom prst="rect">
            <a:avLst/>
          </a:prstGeom>
          <a:noFill/>
        </p:spPr>
        <p:txBody>
          <a:bodyPr wrap="square" rtlCol="0">
            <a:spAutoFit/>
          </a:bodyPr>
          <a:lstStyle/>
          <a:p>
            <a:pPr algn="l" rtl="0"/>
            <a:r>
              <a:rPr lang="en-US" sz="2800" dirty="0"/>
              <a:t>PCA</a:t>
            </a:r>
          </a:p>
        </p:txBody>
      </p:sp>
      <p:sp>
        <p:nvSpPr>
          <p:cNvPr id="18" name="TextBox 17">
            <a:extLst>
              <a:ext uri="{FF2B5EF4-FFF2-40B4-BE49-F238E27FC236}">
                <a16:creationId xmlns:a16="http://schemas.microsoft.com/office/drawing/2014/main" id="{3E7B534D-8FAC-48B6-877F-AE6C1535D5AA}"/>
              </a:ext>
            </a:extLst>
          </p:cNvPr>
          <p:cNvSpPr txBox="1"/>
          <p:nvPr/>
        </p:nvSpPr>
        <p:spPr>
          <a:xfrm>
            <a:off x="9382170" y="1107608"/>
            <a:ext cx="692045" cy="523220"/>
          </a:xfrm>
          <a:prstGeom prst="rect">
            <a:avLst/>
          </a:prstGeom>
          <a:noFill/>
        </p:spPr>
        <p:txBody>
          <a:bodyPr wrap="square" rtlCol="0">
            <a:spAutoFit/>
          </a:bodyPr>
          <a:lstStyle/>
          <a:p>
            <a:pPr algn="l" rtl="0"/>
            <a:r>
              <a:rPr lang="en-US" sz="2800" dirty="0"/>
              <a:t>AE</a:t>
            </a:r>
          </a:p>
        </p:txBody>
      </p:sp>
    </p:spTree>
    <p:extLst>
      <p:ext uri="{BB962C8B-B14F-4D97-AF65-F5344CB8AC3E}">
        <p14:creationId xmlns:p14="http://schemas.microsoft.com/office/powerpoint/2010/main" val="1964816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210533" y="3380734"/>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𝑥</m:t>
                      </m:r>
                    </m:oMath>
                  </m:oMathPara>
                </a14:m>
                <a:endParaRPr lang="he-IL" sz="5400" dirty="0"/>
              </a:p>
            </p:txBody>
          </p:sp>
        </mc:Choice>
        <mc:Fallback xmlns="">
          <p:sp>
            <p:nvSpPr>
              <p:cNvPr id="6" name="TextBox 5"/>
              <p:cNvSpPr txBox="1">
                <a:spLocks noRot="1" noChangeAspect="1" noMove="1" noResize="1" noEditPoints="1" noAdjustHandles="1" noChangeArrowheads="1" noChangeShapeType="1" noTextEdit="1"/>
              </p:cNvSpPr>
              <p:nvPr/>
            </p:nvSpPr>
            <p:spPr>
              <a:xfrm>
                <a:off x="-210533" y="3380734"/>
                <a:ext cx="1016383" cy="830997"/>
              </a:xfrm>
              <a:prstGeom prst="rect">
                <a:avLst/>
              </a:prstGeom>
              <a:blipFill rotWithShape="0">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1320015" y="3394498"/>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latin typeface="Cambria Math" panose="02040503050406030204" pitchFamily="18" charset="0"/>
                            </a:rPr>
                          </m:ctrlPr>
                        </m:accPr>
                        <m:e>
                          <m:r>
                            <a:rPr lang="en-US" sz="5400" b="0" i="1" smtClean="0">
                              <a:latin typeface="Cambria Math" panose="02040503050406030204" pitchFamily="18" charset="0"/>
                            </a:rPr>
                            <m:t>𝑥</m:t>
                          </m:r>
                        </m:e>
                      </m:acc>
                    </m:oMath>
                  </m:oMathPara>
                </a14:m>
                <a:endParaRPr lang="he-IL" sz="5400" dirty="0"/>
              </a:p>
            </p:txBody>
          </p:sp>
        </mc:Choice>
        <mc:Fallback xmlns="">
          <p:sp>
            <p:nvSpPr>
              <p:cNvPr id="7" name="TextBox 6"/>
              <p:cNvSpPr txBox="1">
                <a:spLocks noRot="1" noChangeAspect="1" noMove="1" noResize="1" noEditPoints="1" noAdjustHandles="1" noChangeArrowheads="1" noChangeShapeType="1" noTextEdit="1"/>
              </p:cNvSpPr>
              <p:nvPr/>
            </p:nvSpPr>
            <p:spPr>
              <a:xfrm>
                <a:off x="11320015" y="3394498"/>
                <a:ext cx="1016383" cy="830997"/>
              </a:xfrm>
              <a:prstGeom prst="rect">
                <a:avLst/>
              </a:prstGeom>
              <a:blipFill rotWithShape="0">
                <a:blip r:embed="rId4"/>
                <a:stretch>
                  <a:fillRect/>
                </a:stretch>
              </a:blipFill>
            </p:spPr>
            <p:txBody>
              <a:bodyPr/>
              <a:lstStyle/>
              <a:p>
                <a:r>
                  <a:rPr lang="he-IL">
                    <a:noFill/>
                  </a:rPr>
                  <a:t> </a:t>
                </a:r>
              </a:p>
            </p:txBody>
          </p:sp>
        </mc:Fallback>
      </mc:AlternateContent>
      <p:sp>
        <p:nvSpPr>
          <p:cNvPr id="9" name="Right Arrow 8"/>
          <p:cNvSpPr/>
          <p:nvPr/>
        </p:nvSpPr>
        <p:spPr>
          <a:xfrm>
            <a:off x="536340" y="3805199"/>
            <a:ext cx="664529" cy="158661"/>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 name="Group 2"/>
          <p:cNvGrpSpPr/>
          <p:nvPr/>
        </p:nvGrpSpPr>
        <p:grpSpPr>
          <a:xfrm>
            <a:off x="1413492" y="2056927"/>
            <a:ext cx="3397693" cy="3817088"/>
            <a:chOff x="1528114" y="2020186"/>
            <a:chExt cx="3397693" cy="3817088"/>
          </a:xfrm>
        </p:grpSpPr>
        <p:sp>
          <p:nvSpPr>
            <p:cNvPr id="4" name="Rectangle 3"/>
            <p:cNvSpPr/>
            <p:nvPr/>
          </p:nvSpPr>
          <p:spPr>
            <a:xfrm>
              <a:off x="1528114" y="2020186"/>
              <a:ext cx="378245" cy="3817088"/>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 name="Rectangle 15"/>
            <p:cNvSpPr/>
            <p:nvPr/>
          </p:nvSpPr>
          <p:spPr>
            <a:xfrm>
              <a:off x="2061575" y="2122228"/>
              <a:ext cx="299408" cy="358317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7" name="Rectangle 16"/>
            <p:cNvSpPr/>
            <p:nvPr/>
          </p:nvSpPr>
          <p:spPr>
            <a:xfrm>
              <a:off x="2549218" y="2272207"/>
              <a:ext cx="299408"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p:cNvSpPr txBox="1"/>
                <p:nvPr/>
              </p:nvSpPr>
              <p:spPr>
                <a:xfrm>
                  <a:off x="2654638" y="3391787"/>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oMath>
                    </m:oMathPara>
                  </a14:m>
                  <a:endParaRPr lang="he-IL" sz="3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2654638" y="3391787"/>
                  <a:ext cx="1016383" cy="553998"/>
                </a:xfrm>
                <a:prstGeom prst="rect">
                  <a:avLst/>
                </a:prstGeom>
                <a:blipFill rotWithShape="0">
                  <a:blip r:embed="rId8"/>
                  <a:stretch>
                    <a:fillRect/>
                  </a:stretch>
                </a:blipFill>
              </p:spPr>
              <p:txBody>
                <a:bodyPr/>
                <a:lstStyle/>
                <a:p>
                  <a:r>
                    <a:rPr lang="he-IL">
                      <a:noFill/>
                    </a:rPr>
                    <a:t> </a:t>
                  </a:r>
                </a:p>
              </p:txBody>
            </p:sp>
          </mc:Fallback>
        </mc:AlternateContent>
        <p:sp>
          <p:nvSpPr>
            <p:cNvPr id="19" name="Rectangle 18"/>
            <p:cNvSpPr/>
            <p:nvPr/>
          </p:nvSpPr>
          <p:spPr>
            <a:xfrm>
              <a:off x="3669045" y="2777349"/>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0" name="Rectangle 19"/>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1" name="Rectangle 20"/>
            <p:cNvSpPr/>
            <p:nvPr/>
          </p:nvSpPr>
          <p:spPr>
            <a:xfrm>
              <a:off x="4682954" y="3423684"/>
              <a:ext cx="242853" cy="916383"/>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grpSp>
        <p:nvGrpSpPr>
          <p:cNvPr id="22" name="Group 21"/>
          <p:cNvGrpSpPr/>
          <p:nvPr/>
        </p:nvGrpSpPr>
        <p:grpSpPr>
          <a:xfrm flipH="1">
            <a:off x="7262718" y="2091511"/>
            <a:ext cx="3441907" cy="3817088"/>
            <a:chOff x="1528114" y="2020186"/>
            <a:chExt cx="3397693" cy="3817088"/>
          </a:xfrm>
        </p:grpSpPr>
        <p:sp>
          <p:nvSpPr>
            <p:cNvPr id="23" name="Rectangle 22"/>
            <p:cNvSpPr/>
            <p:nvPr/>
          </p:nvSpPr>
          <p:spPr>
            <a:xfrm>
              <a:off x="1528114" y="2020186"/>
              <a:ext cx="378245" cy="3817088"/>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4" name="Rectangle 23"/>
            <p:cNvSpPr/>
            <p:nvPr/>
          </p:nvSpPr>
          <p:spPr>
            <a:xfrm>
              <a:off x="2061575" y="2122228"/>
              <a:ext cx="299408" cy="358317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5" name="Rectangle 24"/>
            <p:cNvSpPr/>
            <p:nvPr/>
          </p:nvSpPr>
          <p:spPr>
            <a:xfrm>
              <a:off x="2549218" y="2272207"/>
              <a:ext cx="299408"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6" name="TextBox 25"/>
                <p:cNvSpPr txBox="1"/>
                <p:nvPr/>
              </p:nvSpPr>
              <p:spPr>
                <a:xfrm>
                  <a:off x="2654638" y="3391787"/>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oMath>
                    </m:oMathPara>
                  </a14:m>
                  <a:endParaRPr lang="he-IL" sz="36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654638" y="3391787"/>
                  <a:ext cx="1016383" cy="553998"/>
                </a:xfrm>
                <a:prstGeom prst="rect">
                  <a:avLst/>
                </a:prstGeom>
                <a:blipFill rotWithShape="0">
                  <a:blip r:embed="rId9"/>
                  <a:stretch>
                    <a:fillRect/>
                  </a:stretch>
                </a:blipFill>
              </p:spPr>
              <p:txBody>
                <a:bodyPr/>
                <a:lstStyle/>
                <a:p>
                  <a:r>
                    <a:rPr lang="he-IL">
                      <a:noFill/>
                    </a:rPr>
                    <a:t> </a:t>
                  </a:r>
                </a:p>
              </p:txBody>
            </p:sp>
          </mc:Fallback>
        </mc:AlternateContent>
        <p:sp>
          <p:nvSpPr>
            <p:cNvPr id="27" name="Rectangle 26"/>
            <p:cNvSpPr/>
            <p:nvPr/>
          </p:nvSpPr>
          <p:spPr>
            <a:xfrm>
              <a:off x="3669045" y="2777349"/>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8" name="Rectangle 27"/>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29" name="Rectangle 28"/>
            <p:cNvSpPr/>
            <p:nvPr/>
          </p:nvSpPr>
          <p:spPr>
            <a:xfrm>
              <a:off x="4682954" y="3423684"/>
              <a:ext cx="242853" cy="916383"/>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sp>
        <p:nvSpPr>
          <p:cNvPr id="31" name="Right Arrow 30"/>
          <p:cNvSpPr/>
          <p:nvPr/>
        </p:nvSpPr>
        <p:spPr>
          <a:xfrm>
            <a:off x="10856177" y="3809997"/>
            <a:ext cx="664529" cy="158661"/>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516D05E5-E672-4327-BA55-6C9A2AD73E8B}"/>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0673CE7-CD0E-42B7-86ED-3D796A76183F}"/>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“DP” </a:t>
            </a:r>
            <a:r>
              <a:rPr lang="en-US" sz="2800" dirty="0" err="1"/>
              <a:t>AutoEncoder</a:t>
            </a:r>
            <a:endParaRPr lang="en-US" sz="2800" dirty="0"/>
          </a:p>
        </p:txBody>
      </p:sp>
      <p:sp>
        <p:nvSpPr>
          <p:cNvPr id="34" name="Freeform 11">
            <a:extLst>
              <a:ext uri="{FF2B5EF4-FFF2-40B4-BE49-F238E27FC236}">
                <a16:creationId xmlns:a16="http://schemas.microsoft.com/office/drawing/2014/main" id="{CD70C861-D6A8-4D10-9335-B7EDCCC50FD9}"/>
              </a:ext>
            </a:extLst>
          </p:cNvPr>
          <p:cNvSpPr/>
          <p:nvPr/>
        </p:nvSpPr>
        <p:spPr>
          <a:xfrm>
            <a:off x="7166344" y="1594885"/>
            <a:ext cx="3583172" cy="5135524"/>
          </a:xfrm>
          <a:custGeom>
            <a:avLst/>
            <a:gdLst>
              <a:gd name="connsiteX0" fmla="*/ 10633 w 3583172"/>
              <a:gd name="connsiteY0" fmla="*/ 1531088 h 4497572"/>
              <a:gd name="connsiteX1" fmla="*/ 0 w 3583172"/>
              <a:gd name="connsiteY1" fmla="*/ 2732567 h 4497572"/>
              <a:gd name="connsiteX2" fmla="*/ 3572540 w 3583172"/>
              <a:gd name="connsiteY2" fmla="*/ 4497572 h 4497572"/>
              <a:gd name="connsiteX3" fmla="*/ 3583172 w 3583172"/>
              <a:gd name="connsiteY3" fmla="*/ 0 h 4497572"/>
              <a:gd name="connsiteX4" fmla="*/ 10633 w 3583172"/>
              <a:gd name="connsiteY4" fmla="*/ 1531088 h 449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172" h="4497572">
                <a:moveTo>
                  <a:pt x="10633" y="1531088"/>
                </a:moveTo>
                <a:cubicBezTo>
                  <a:pt x="7089" y="1931581"/>
                  <a:pt x="3544" y="2332074"/>
                  <a:pt x="0" y="2732567"/>
                </a:cubicBezTo>
                <a:lnTo>
                  <a:pt x="3572540" y="4497572"/>
                </a:lnTo>
                <a:lnTo>
                  <a:pt x="3583172" y="0"/>
                </a:lnTo>
                <a:lnTo>
                  <a:pt x="10633" y="1531088"/>
                </a:lnTo>
                <a:close/>
              </a:path>
            </a:pathLst>
          </a:custGeom>
          <a:solidFill>
            <a:srgbClr val="C9C9C9">
              <a:alpha val="89804"/>
            </a:srgb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Freeform 31">
            <a:extLst>
              <a:ext uri="{FF2B5EF4-FFF2-40B4-BE49-F238E27FC236}">
                <a16:creationId xmlns:a16="http://schemas.microsoft.com/office/drawing/2014/main" id="{4F7F8613-D07E-4988-9C59-F6101CD679BD}"/>
              </a:ext>
            </a:extLst>
          </p:cNvPr>
          <p:cNvSpPr/>
          <p:nvPr/>
        </p:nvSpPr>
        <p:spPr>
          <a:xfrm flipH="1">
            <a:off x="1326095" y="1507601"/>
            <a:ext cx="3574939" cy="5222807"/>
          </a:xfrm>
          <a:custGeom>
            <a:avLst/>
            <a:gdLst>
              <a:gd name="connsiteX0" fmla="*/ 10633 w 3583172"/>
              <a:gd name="connsiteY0" fmla="*/ 1531088 h 4497572"/>
              <a:gd name="connsiteX1" fmla="*/ 0 w 3583172"/>
              <a:gd name="connsiteY1" fmla="*/ 2732567 h 4497572"/>
              <a:gd name="connsiteX2" fmla="*/ 3572540 w 3583172"/>
              <a:gd name="connsiteY2" fmla="*/ 4497572 h 4497572"/>
              <a:gd name="connsiteX3" fmla="*/ 3583172 w 3583172"/>
              <a:gd name="connsiteY3" fmla="*/ 0 h 4497572"/>
              <a:gd name="connsiteX4" fmla="*/ 10633 w 3583172"/>
              <a:gd name="connsiteY4" fmla="*/ 1531088 h 4497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172" h="4497572">
                <a:moveTo>
                  <a:pt x="10633" y="1531088"/>
                </a:moveTo>
                <a:cubicBezTo>
                  <a:pt x="7089" y="1931581"/>
                  <a:pt x="3544" y="2332074"/>
                  <a:pt x="0" y="2732567"/>
                </a:cubicBezTo>
                <a:lnTo>
                  <a:pt x="3572540" y="4497572"/>
                </a:lnTo>
                <a:lnTo>
                  <a:pt x="3583172" y="0"/>
                </a:lnTo>
                <a:lnTo>
                  <a:pt x="10633" y="1531088"/>
                </a:lnTo>
                <a:close/>
              </a:path>
            </a:pathLst>
          </a:custGeom>
          <a:solidFill>
            <a:srgbClr val="C9C9C9">
              <a:alpha val="89804"/>
            </a:srgb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TextBox 35">
            <a:extLst>
              <a:ext uri="{FF2B5EF4-FFF2-40B4-BE49-F238E27FC236}">
                <a16:creationId xmlns:a16="http://schemas.microsoft.com/office/drawing/2014/main" id="{5D91D4AD-7CBE-4074-B8D2-3BA292592EEC}"/>
              </a:ext>
            </a:extLst>
          </p:cNvPr>
          <p:cNvSpPr txBox="1"/>
          <p:nvPr/>
        </p:nvSpPr>
        <p:spPr>
          <a:xfrm>
            <a:off x="2713812" y="3186113"/>
            <a:ext cx="665203" cy="1323439"/>
          </a:xfrm>
          <a:prstGeom prst="rect">
            <a:avLst/>
          </a:prstGeom>
          <a:noFill/>
        </p:spPr>
        <p:txBody>
          <a:bodyPr wrap="square" rtlCol="1">
            <a:spAutoFit/>
          </a:bodyPr>
          <a:lstStyle/>
          <a:p>
            <a:r>
              <a:rPr lang="en-US" sz="8000" b="1" dirty="0"/>
              <a:t>E</a:t>
            </a:r>
            <a:endParaRPr lang="he-IL" sz="8000" b="1" dirty="0"/>
          </a:p>
        </p:txBody>
      </p:sp>
      <p:sp>
        <p:nvSpPr>
          <p:cNvPr id="37" name="TextBox 36">
            <a:extLst>
              <a:ext uri="{FF2B5EF4-FFF2-40B4-BE49-F238E27FC236}">
                <a16:creationId xmlns:a16="http://schemas.microsoft.com/office/drawing/2014/main" id="{A0A1E4D2-47E0-43BA-9F9C-D662E4BAED1A}"/>
              </a:ext>
            </a:extLst>
          </p:cNvPr>
          <p:cNvSpPr txBox="1"/>
          <p:nvPr/>
        </p:nvSpPr>
        <p:spPr>
          <a:xfrm>
            <a:off x="8708506" y="3256896"/>
            <a:ext cx="665203" cy="1323439"/>
          </a:xfrm>
          <a:prstGeom prst="rect">
            <a:avLst/>
          </a:prstGeom>
          <a:noFill/>
        </p:spPr>
        <p:txBody>
          <a:bodyPr wrap="square" rtlCol="1">
            <a:spAutoFit/>
          </a:bodyPr>
          <a:lstStyle/>
          <a:p>
            <a:r>
              <a:rPr lang="en-US" sz="8000" b="1" dirty="0"/>
              <a:t>D</a:t>
            </a:r>
            <a:endParaRPr lang="he-IL" sz="8000" b="1" dirty="0"/>
          </a:p>
        </p:txBody>
      </p:sp>
      <p:sp>
        <p:nvSpPr>
          <p:cNvPr id="38" name="Right Arrow 10">
            <a:extLst>
              <a:ext uri="{FF2B5EF4-FFF2-40B4-BE49-F238E27FC236}">
                <a16:creationId xmlns:a16="http://schemas.microsoft.com/office/drawing/2014/main" id="{7BAC5D5B-3DC9-4DA4-841B-10054295400A}"/>
              </a:ext>
            </a:extLst>
          </p:cNvPr>
          <p:cNvSpPr/>
          <p:nvPr/>
        </p:nvSpPr>
        <p:spPr>
          <a:xfrm>
            <a:off x="6843041" y="3786728"/>
            <a:ext cx="258578" cy="293230"/>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b="1" dirty="0"/>
          </a:p>
        </p:txBody>
      </p:sp>
      <p:sp>
        <p:nvSpPr>
          <p:cNvPr id="39" name="Rectangle 38">
            <a:extLst>
              <a:ext uri="{FF2B5EF4-FFF2-40B4-BE49-F238E27FC236}">
                <a16:creationId xmlns:a16="http://schemas.microsoft.com/office/drawing/2014/main" id="{85E85C47-468E-4676-819F-3C90C96D3DDE}"/>
              </a:ext>
            </a:extLst>
          </p:cNvPr>
          <p:cNvSpPr/>
          <p:nvPr/>
        </p:nvSpPr>
        <p:spPr>
          <a:xfrm>
            <a:off x="5399791" y="3581849"/>
            <a:ext cx="186959" cy="794959"/>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9511233A-28A3-49F8-A218-8B4EADD51801}"/>
                  </a:ext>
                </a:extLst>
              </p:cNvPr>
              <p:cNvSpPr txBox="1"/>
              <p:nvPr/>
            </p:nvSpPr>
            <p:spPr>
              <a:xfrm>
                <a:off x="5096481" y="2971066"/>
                <a:ext cx="817329"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𝑧</m:t>
                      </m:r>
                    </m:oMath>
                  </m:oMathPara>
                </a14:m>
                <a:endParaRPr lang="he-IL" sz="3600" dirty="0"/>
              </a:p>
            </p:txBody>
          </p:sp>
        </mc:Choice>
        <mc:Fallback>
          <p:sp>
            <p:nvSpPr>
              <p:cNvPr id="40" name="TextBox 39">
                <a:extLst>
                  <a:ext uri="{FF2B5EF4-FFF2-40B4-BE49-F238E27FC236}">
                    <a16:creationId xmlns:a16="http://schemas.microsoft.com/office/drawing/2014/main" id="{9511233A-28A3-49F8-A218-8B4EADD51801}"/>
                  </a:ext>
                </a:extLst>
              </p:cNvPr>
              <p:cNvSpPr txBox="1">
                <a:spLocks noRot="1" noChangeAspect="1" noMove="1" noResize="1" noEditPoints="1" noAdjustHandles="1" noChangeArrowheads="1" noChangeShapeType="1" noTextEdit="1"/>
              </p:cNvSpPr>
              <p:nvPr/>
            </p:nvSpPr>
            <p:spPr>
              <a:xfrm>
                <a:off x="5096481" y="2971066"/>
                <a:ext cx="817329" cy="553998"/>
              </a:xfrm>
              <a:prstGeom prst="rect">
                <a:avLst/>
              </a:prstGeom>
              <a:blipFill>
                <a:blip r:embed="rId10"/>
                <a:stretch>
                  <a:fillRect/>
                </a:stretch>
              </a:blipFill>
            </p:spPr>
            <p:txBody>
              <a:bodyPr/>
              <a:lstStyle/>
              <a:p>
                <a:r>
                  <a:rPr lang="en-US">
                    <a:noFill/>
                  </a:rPr>
                  <a:t> </a:t>
                </a:r>
              </a:p>
            </p:txBody>
          </p:sp>
        </mc:Fallback>
      </mc:AlternateContent>
      <p:sp>
        <p:nvSpPr>
          <p:cNvPr id="41" name="Right Arrow 34">
            <a:extLst>
              <a:ext uri="{FF2B5EF4-FFF2-40B4-BE49-F238E27FC236}">
                <a16:creationId xmlns:a16="http://schemas.microsoft.com/office/drawing/2014/main" id="{3356313B-402A-452E-8EB9-3CC0167062AF}"/>
              </a:ext>
            </a:extLst>
          </p:cNvPr>
          <p:cNvSpPr/>
          <p:nvPr/>
        </p:nvSpPr>
        <p:spPr>
          <a:xfrm>
            <a:off x="4996912" y="3821312"/>
            <a:ext cx="258578" cy="293230"/>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b="1" dirty="0"/>
          </a:p>
        </p:txBody>
      </p:sp>
      <p:sp>
        <p:nvSpPr>
          <p:cNvPr id="42" name="Rectangle 41">
            <a:extLst>
              <a:ext uri="{FF2B5EF4-FFF2-40B4-BE49-F238E27FC236}">
                <a16:creationId xmlns:a16="http://schemas.microsoft.com/office/drawing/2014/main" id="{8BC8B703-8AFF-4FE5-81D3-FFBF99604053}"/>
              </a:ext>
            </a:extLst>
          </p:cNvPr>
          <p:cNvSpPr/>
          <p:nvPr/>
        </p:nvSpPr>
        <p:spPr>
          <a:xfrm>
            <a:off x="6450798" y="3581848"/>
            <a:ext cx="186959" cy="794959"/>
          </a:xfrm>
          <a:prstGeom prst="rect">
            <a:avLst/>
          </a:prstGeom>
          <a:solidFill>
            <a:srgbClr val="9B3175"/>
          </a:solidFill>
          <a:ln w="57150">
            <a:solidFill>
              <a:srgbClr val="752558"/>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pic>
        <p:nvPicPr>
          <p:cNvPr id="43" name="Picture 42">
            <a:extLst>
              <a:ext uri="{FF2B5EF4-FFF2-40B4-BE49-F238E27FC236}">
                <a16:creationId xmlns:a16="http://schemas.microsoft.com/office/drawing/2014/main" id="{94A630AE-B9D9-4D5C-922B-B341337A88F0}"/>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6184960" y="3009755"/>
            <a:ext cx="676840" cy="670205"/>
          </a:xfrm>
          <a:prstGeom prst="rect">
            <a:avLst/>
          </a:prstGeom>
        </p:spPr>
      </p:pic>
      <p:sp>
        <p:nvSpPr>
          <p:cNvPr id="44" name="Right Arrow 40">
            <a:extLst>
              <a:ext uri="{FF2B5EF4-FFF2-40B4-BE49-F238E27FC236}">
                <a16:creationId xmlns:a16="http://schemas.microsoft.com/office/drawing/2014/main" id="{12AEAC76-7E43-42BA-ABA7-749B09B7B502}"/>
              </a:ext>
            </a:extLst>
          </p:cNvPr>
          <p:cNvSpPr/>
          <p:nvPr/>
        </p:nvSpPr>
        <p:spPr>
          <a:xfrm>
            <a:off x="5891899" y="3795304"/>
            <a:ext cx="258578" cy="293230"/>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b="1" dirty="0"/>
          </a:p>
        </p:txBody>
      </p:sp>
    </p:spTree>
    <p:extLst>
      <p:ext uri="{BB962C8B-B14F-4D97-AF65-F5344CB8AC3E}">
        <p14:creationId xmlns:p14="http://schemas.microsoft.com/office/powerpoint/2010/main" val="2946688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people posing for the camera&#10;&#10;Description automatically generated">
            <a:extLst>
              <a:ext uri="{FF2B5EF4-FFF2-40B4-BE49-F238E27FC236}">
                <a16:creationId xmlns:a16="http://schemas.microsoft.com/office/drawing/2014/main" id="{03EBAA52-8D57-4178-813D-18CF7A3013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0925" y="1238628"/>
            <a:ext cx="7350149" cy="4380744"/>
          </a:xfrm>
        </p:spPr>
      </p:pic>
      <p:sp>
        <p:nvSpPr>
          <p:cNvPr id="6" name="Rectangle 5">
            <a:extLst>
              <a:ext uri="{FF2B5EF4-FFF2-40B4-BE49-F238E27FC236}">
                <a16:creationId xmlns:a16="http://schemas.microsoft.com/office/drawing/2014/main" id="{F43D128D-B0A3-432E-960A-ADEFF3BD51E5}"/>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A9EA52-3AA5-4EF4-8DB1-A2525CE0EAF5}"/>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Noising Features – PCA example</a:t>
            </a:r>
          </a:p>
        </p:txBody>
      </p:sp>
    </p:spTree>
    <p:extLst>
      <p:ext uri="{BB962C8B-B14F-4D97-AF65-F5344CB8AC3E}">
        <p14:creationId xmlns:p14="http://schemas.microsoft.com/office/powerpoint/2010/main" val="1826155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860" y="1071245"/>
            <a:ext cx="10515600" cy="4351338"/>
          </a:xfrm>
        </p:spPr>
        <p:txBody>
          <a:bodyPr/>
          <a:lstStyle/>
          <a:p>
            <a:pPr algn="l" rtl="0"/>
            <a:r>
              <a:rPr lang="en-US" dirty="0"/>
              <a:t>As usual, two metrics of interest:</a:t>
            </a:r>
          </a:p>
          <a:p>
            <a:pPr lvl="1" algn="l" rtl="0"/>
            <a:r>
              <a:rPr lang="en-US" dirty="0"/>
              <a:t>Privacy – represented by loss of identity</a:t>
            </a:r>
          </a:p>
          <a:p>
            <a:pPr lvl="1" algn="l" rtl="0"/>
            <a:r>
              <a:rPr lang="en-US" dirty="0"/>
              <a:t>Accuracy – most statistics remain the same</a:t>
            </a:r>
          </a:p>
          <a:p>
            <a:pPr algn="l" rtl="0"/>
            <a:endParaRPr lang="en-US" dirty="0"/>
          </a:p>
          <a:p>
            <a:pPr algn="l" rtl="0"/>
            <a:r>
              <a:rPr lang="en-US" dirty="0"/>
              <a:t>Hard (but may be possible) to prove theoretically</a:t>
            </a:r>
          </a:p>
          <a:p>
            <a:pPr algn="l" rtl="0"/>
            <a:endParaRPr lang="en-US" dirty="0"/>
          </a:p>
          <a:p>
            <a:pPr algn="l" rtl="0"/>
            <a:r>
              <a:rPr lang="en-US" dirty="0"/>
              <a:t>Manageable to test empirically </a:t>
            </a:r>
          </a:p>
        </p:txBody>
      </p:sp>
      <p:pic>
        <p:nvPicPr>
          <p:cNvPr id="4" name="Picture 3"/>
          <p:cNvPicPr>
            <a:picLocks noChangeAspect="1"/>
          </p:cNvPicPr>
          <p:nvPr/>
        </p:nvPicPr>
        <p:blipFill>
          <a:blip r:embed="rId3"/>
          <a:stretch>
            <a:fillRect/>
          </a:stretch>
        </p:blipFill>
        <p:spPr>
          <a:xfrm>
            <a:off x="8667996" y="781294"/>
            <a:ext cx="2896922" cy="2847158"/>
          </a:xfrm>
          <a:prstGeom prst="rect">
            <a:avLst/>
          </a:prstGeom>
        </p:spPr>
      </p:pic>
      <p:sp>
        <p:nvSpPr>
          <p:cNvPr id="5" name="Rectangle 4">
            <a:extLst>
              <a:ext uri="{FF2B5EF4-FFF2-40B4-BE49-F238E27FC236}">
                <a16:creationId xmlns:a16="http://schemas.microsoft.com/office/drawing/2014/main" id="{1826F539-C382-4723-B3CA-FF4F46C55DD2}"/>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CEA3C5-C69E-4F62-9DE5-7E41D758CFC4}"/>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Performance Evaluation in our Project</a:t>
            </a:r>
          </a:p>
        </p:txBody>
      </p:sp>
      <p:pic>
        <p:nvPicPr>
          <p:cNvPr id="9" name="Picture 8" descr="A person looking at the camera&#10;&#10;Description automatically generated">
            <a:extLst>
              <a:ext uri="{FF2B5EF4-FFF2-40B4-BE49-F238E27FC236}">
                <a16:creationId xmlns:a16="http://schemas.microsoft.com/office/drawing/2014/main" id="{FD90ECF3-3CFC-4619-AEF7-87186A61B2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5383" y="3870960"/>
            <a:ext cx="2108177" cy="2811780"/>
          </a:xfrm>
          <a:prstGeom prst="rect">
            <a:avLst/>
          </a:prstGeom>
        </p:spPr>
      </p:pic>
      <p:pic>
        <p:nvPicPr>
          <p:cNvPr id="10" name="Picture 9" descr="A person looking at the camera&#10;&#10;Description automatically generated">
            <a:extLst>
              <a:ext uri="{FF2B5EF4-FFF2-40B4-BE49-F238E27FC236}">
                <a16:creationId xmlns:a16="http://schemas.microsoft.com/office/drawing/2014/main" id="{45F08DA3-C7C3-4D14-9C91-1FBBBE594F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3366" y="3870960"/>
            <a:ext cx="2108177" cy="2811780"/>
          </a:xfrm>
          <a:prstGeom prst="rect">
            <a:avLst/>
          </a:prstGeom>
        </p:spPr>
      </p:pic>
      <p:sp>
        <p:nvSpPr>
          <p:cNvPr id="11" name="Rectangle 10">
            <a:extLst>
              <a:ext uri="{FF2B5EF4-FFF2-40B4-BE49-F238E27FC236}">
                <a16:creationId xmlns:a16="http://schemas.microsoft.com/office/drawing/2014/main" id="{3CE0159F-E1D3-44B2-80DE-B594A6FD7018}"/>
              </a:ext>
            </a:extLst>
          </p:cNvPr>
          <p:cNvSpPr/>
          <p:nvPr/>
        </p:nvSpPr>
        <p:spPr>
          <a:xfrm rot="10800000">
            <a:off x="7465371" y="4238926"/>
            <a:ext cx="1202625" cy="1547830"/>
          </a:xfrm>
          <a:prstGeom prst="rect">
            <a:avLst/>
          </a:prstGeom>
          <a:noFill/>
          <a:ln w="38100">
            <a:solidFill>
              <a:srgbClr val="2FF1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AACB89B-C910-47CE-9EBE-9E7C6979033F}"/>
              </a:ext>
            </a:extLst>
          </p:cNvPr>
          <p:cNvSpPr txBox="1"/>
          <p:nvPr/>
        </p:nvSpPr>
        <p:spPr>
          <a:xfrm>
            <a:off x="2450321" y="5160973"/>
            <a:ext cx="3645678" cy="461665"/>
          </a:xfrm>
          <a:prstGeom prst="rect">
            <a:avLst/>
          </a:prstGeom>
          <a:noFill/>
        </p:spPr>
        <p:txBody>
          <a:bodyPr wrap="square" rtlCol="0">
            <a:spAutoFit/>
          </a:bodyPr>
          <a:lstStyle/>
          <a:p>
            <a:pPr rtl="0"/>
            <a:r>
              <a:rPr lang="en-US" sz="2400" b="1" dirty="0" err="1">
                <a:solidFill>
                  <a:srgbClr val="2FF12F"/>
                </a:solidFill>
              </a:rPr>
              <a:t>Is_Einstein_conf</a:t>
            </a:r>
            <a:r>
              <a:rPr lang="en-US" sz="2400" b="1" dirty="0">
                <a:solidFill>
                  <a:srgbClr val="2FF12F"/>
                </a:solidFill>
              </a:rPr>
              <a:t> = 0.97</a:t>
            </a:r>
          </a:p>
        </p:txBody>
      </p:sp>
      <p:cxnSp>
        <p:nvCxnSpPr>
          <p:cNvPr id="13" name="Connector: Elbow 12">
            <a:extLst>
              <a:ext uri="{FF2B5EF4-FFF2-40B4-BE49-F238E27FC236}">
                <a16:creationId xmlns:a16="http://schemas.microsoft.com/office/drawing/2014/main" id="{07B131F4-0EE7-4B49-80EA-4FD4B159278F}"/>
              </a:ext>
            </a:extLst>
          </p:cNvPr>
          <p:cNvCxnSpPr>
            <a:cxnSpLocks/>
            <a:stCxn id="11" idx="3"/>
            <a:endCxn id="12" idx="3"/>
          </p:cNvCxnSpPr>
          <p:nvPr/>
        </p:nvCxnSpPr>
        <p:spPr>
          <a:xfrm rot="10800000" flipV="1">
            <a:off x="6095999" y="5012840"/>
            <a:ext cx="1369372" cy="378965"/>
          </a:xfrm>
          <a:prstGeom prst="bentConnector3">
            <a:avLst>
              <a:gd name="adj1" fmla="val 50000"/>
            </a:avLst>
          </a:prstGeom>
          <a:ln w="38100">
            <a:solidFill>
              <a:srgbClr val="2FF12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EEE0F62-3342-4A49-8B48-D39CA35064B9}"/>
              </a:ext>
            </a:extLst>
          </p:cNvPr>
          <p:cNvSpPr/>
          <p:nvPr/>
        </p:nvSpPr>
        <p:spPr>
          <a:xfrm rot="10800000">
            <a:off x="9633463" y="4238926"/>
            <a:ext cx="1202625" cy="15478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680B46AA-8B1C-41BA-A521-11610EB38EF7}"/>
              </a:ext>
            </a:extLst>
          </p:cNvPr>
          <p:cNvCxnSpPr>
            <a:cxnSpLocks/>
          </p:cNvCxnSpPr>
          <p:nvPr/>
        </p:nvCxnSpPr>
        <p:spPr>
          <a:xfrm rot="10800000" flipV="1">
            <a:off x="6095999" y="5071979"/>
            <a:ext cx="3543770" cy="1082744"/>
          </a:xfrm>
          <a:prstGeom prst="bentConnector3">
            <a:avLst>
              <a:gd name="adj1" fmla="val 936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F68005F-08CD-472B-9490-1288878D0F4A}"/>
              </a:ext>
            </a:extLst>
          </p:cNvPr>
          <p:cNvSpPr txBox="1"/>
          <p:nvPr/>
        </p:nvSpPr>
        <p:spPr>
          <a:xfrm>
            <a:off x="2450321" y="5893114"/>
            <a:ext cx="3645678" cy="461665"/>
          </a:xfrm>
          <a:prstGeom prst="rect">
            <a:avLst/>
          </a:prstGeom>
          <a:noFill/>
        </p:spPr>
        <p:txBody>
          <a:bodyPr wrap="square" rtlCol="0">
            <a:spAutoFit/>
          </a:bodyPr>
          <a:lstStyle/>
          <a:p>
            <a:pPr rtl="0"/>
            <a:r>
              <a:rPr lang="en-US" sz="2400" b="1" dirty="0" err="1">
                <a:solidFill>
                  <a:srgbClr val="FF0000"/>
                </a:solidFill>
              </a:rPr>
              <a:t>Is_Einstein_conf</a:t>
            </a:r>
            <a:r>
              <a:rPr lang="en-US" sz="2400" b="1" dirty="0">
                <a:solidFill>
                  <a:srgbClr val="FF0000"/>
                </a:solidFill>
              </a:rPr>
              <a:t> = 0.24</a:t>
            </a:r>
          </a:p>
        </p:txBody>
      </p:sp>
    </p:spTree>
    <p:extLst>
      <p:ext uri="{BB962C8B-B14F-4D97-AF65-F5344CB8AC3E}">
        <p14:creationId xmlns:p14="http://schemas.microsoft.com/office/powerpoint/2010/main" val="1438625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02529"/>
            <a:ext cx="10515600" cy="5169695"/>
          </a:xfrm>
        </p:spPr>
        <p:txBody>
          <a:bodyPr>
            <a:normAutofit/>
          </a:bodyPr>
          <a:lstStyle/>
          <a:p>
            <a:pPr algn="l" rtl="0"/>
            <a:r>
              <a:rPr lang="en-US" dirty="0"/>
              <a:t>What does “privatizing” an image dataset mean?</a:t>
            </a:r>
          </a:p>
          <a:p>
            <a:pPr algn="l" rtl="0"/>
            <a:endParaRPr lang="en-US" dirty="0"/>
          </a:p>
          <a:p>
            <a:pPr algn="l" rtl="0"/>
            <a:endParaRPr lang="en-US" dirty="0"/>
          </a:p>
          <a:p>
            <a:pPr algn="l" rtl="0"/>
            <a:endParaRPr lang="en-US" dirty="0"/>
          </a:p>
          <a:p>
            <a:pPr algn="l" rtl="0"/>
            <a:endParaRPr lang="en-US" dirty="0"/>
          </a:p>
          <a:p>
            <a:pPr marL="0" indent="0" algn="l" rtl="0">
              <a:buNone/>
            </a:pPr>
            <a:endParaRPr lang="en-US" dirty="0"/>
          </a:p>
          <a:p>
            <a:pPr marL="0" indent="0" algn="l" rtl="0">
              <a:buNone/>
            </a:pPr>
            <a:endParaRPr lang="en-US" dirty="0"/>
          </a:p>
          <a:p>
            <a:pPr marL="0" indent="0" algn="l" rtl="0">
              <a:buNone/>
            </a:pPr>
            <a:endParaRPr lang="en-US" dirty="0"/>
          </a:p>
          <a:p>
            <a:pPr algn="l" rtl="0"/>
            <a:r>
              <a:rPr lang="en-US" dirty="0"/>
              <a:t>How should we apply noise to the images?</a:t>
            </a:r>
          </a:p>
          <a:p>
            <a:pPr marL="0" indent="0" algn="l" rtl="0">
              <a:buNone/>
            </a:pPr>
            <a:endParaRPr lang="he-IL" dirty="0"/>
          </a:p>
        </p:txBody>
      </p:sp>
      <p:sp>
        <p:nvSpPr>
          <p:cNvPr id="4" name="Rectangle 3">
            <a:extLst>
              <a:ext uri="{FF2B5EF4-FFF2-40B4-BE49-F238E27FC236}">
                <a16:creationId xmlns:a16="http://schemas.microsoft.com/office/drawing/2014/main" id="{249565E6-C2BD-43AB-A5A4-6BBED8F702E8}"/>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F3A11E6-8FCB-48AF-B5E2-D4254EA9275B}"/>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Motivation and Goals</a:t>
            </a:r>
          </a:p>
        </p:txBody>
      </p:sp>
      <p:pic>
        <p:nvPicPr>
          <p:cNvPr id="1026" name="Picture 2">
            <a:extLst>
              <a:ext uri="{FF2B5EF4-FFF2-40B4-BE49-F238E27FC236}">
                <a16:creationId xmlns:a16="http://schemas.microsoft.com/office/drawing/2014/main" id="{4C4352F9-77CA-4899-B4CC-72618AF8A63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30130" b="-236"/>
          <a:stretch/>
        </p:blipFill>
        <p:spPr bwMode="auto">
          <a:xfrm>
            <a:off x="2323590" y="1857375"/>
            <a:ext cx="3265687" cy="29280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61494D5-B506-427E-BF43-353D432B85CD}"/>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artisticBlur radius="18"/>
                    </a14:imgEffect>
                  </a14:imgLayer>
                </a14:imgProps>
              </a:ext>
              <a:ext uri="{28A0092B-C50C-407E-A947-70E740481C1C}">
                <a14:useLocalDpi xmlns:a14="http://schemas.microsoft.com/office/drawing/2010/main" val="0"/>
              </a:ext>
            </a:extLst>
          </a:blip>
          <a:srcRect t="1" r="30130" b="-236"/>
          <a:stretch/>
        </p:blipFill>
        <p:spPr bwMode="auto">
          <a:xfrm>
            <a:off x="7074666" y="1857375"/>
            <a:ext cx="3265687" cy="29280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D0755D83-D68B-43AE-92D7-B5D8450A311B}"/>
              </a:ext>
            </a:extLst>
          </p:cNvPr>
          <p:cNvCxnSpPr/>
          <p:nvPr/>
        </p:nvCxnSpPr>
        <p:spPr>
          <a:xfrm>
            <a:off x="5876925" y="3321422"/>
            <a:ext cx="971550"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71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92522" y="1612106"/>
            <a:ext cx="3000834" cy="3633787"/>
          </a:xfrm>
          <a:prstGeom prst="rect">
            <a:avLst/>
          </a:prstGeom>
        </p:spPr>
      </p:pic>
      <p:sp>
        <p:nvSpPr>
          <p:cNvPr id="5" name="Rectangle 4">
            <a:extLst>
              <a:ext uri="{FF2B5EF4-FFF2-40B4-BE49-F238E27FC236}">
                <a16:creationId xmlns:a16="http://schemas.microsoft.com/office/drawing/2014/main" id="{1473F480-F479-4893-B8E8-B1DB5DF203FF}"/>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96DA5EE-D509-4C7B-BBFD-3E7628D09034}"/>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Noising Pixels</a:t>
            </a:r>
          </a:p>
        </p:txBody>
      </p:sp>
      <p:pic>
        <p:nvPicPr>
          <p:cNvPr id="7" name="Picture 6">
            <a:extLst>
              <a:ext uri="{FF2B5EF4-FFF2-40B4-BE49-F238E27FC236}">
                <a16:creationId xmlns:a16="http://schemas.microsoft.com/office/drawing/2014/main" id="{ECF1F004-289F-4BEC-B8B8-ECD12943C0C0}"/>
              </a:ext>
            </a:extLst>
          </p:cNvPr>
          <p:cNvPicPr>
            <a:picLocks noChangeAspect="1"/>
          </p:cNvPicPr>
          <p:nvPr/>
        </p:nvPicPr>
        <p:blipFill>
          <a:blip r:embed="rId4"/>
          <a:stretch>
            <a:fillRect/>
          </a:stretch>
        </p:blipFill>
        <p:spPr>
          <a:xfrm>
            <a:off x="1718176" y="1612106"/>
            <a:ext cx="2987173" cy="3633787"/>
          </a:xfrm>
          <a:prstGeom prst="rect">
            <a:avLst/>
          </a:prstGeom>
        </p:spPr>
      </p:pic>
      <p:pic>
        <p:nvPicPr>
          <p:cNvPr id="10" name="Picture 9">
            <a:extLst>
              <a:ext uri="{FF2B5EF4-FFF2-40B4-BE49-F238E27FC236}">
                <a16:creationId xmlns:a16="http://schemas.microsoft.com/office/drawing/2014/main" id="{5FF2F435-566A-4322-B563-FF672E9FA514}"/>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16"/>
                    </a14:imgEffect>
                  </a14:imgLayer>
                </a14:imgProps>
              </a:ext>
            </a:extLst>
          </a:blip>
          <a:stretch>
            <a:fillRect/>
          </a:stretch>
        </p:blipFill>
        <p:spPr>
          <a:xfrm>
            <a:off x="4705349" y="1612106"/>
            <a:ext cx="2987173" cy="3633787"/>
          </a:xfrm>
          <a:prstGeom prst="rect">
            <a:avLst/>
          </a:prstGeom>
        </p:spPr>
      </p:pic>
    </p:spTree>
    <p:extLst>
      <p:ext uri="{BB962C8B-B14F-4D97-AF65-F5344CB8AC3E}">
        <p14:creationId xmlns:p14="http://schemas.microsoft.com/office/powerpoint/2010/main" val="4152545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B1BD98-9EB4-4F91-94D0-7AFC42FC0436}"/>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DDF20B7-D9A2-4D64-A1D5-B418D06C83FF}"/>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Noising Features, Not Pixels</a:t>
            </a:r>
          </a:p>
        </p:txBody>
      </p:sp>
      <p:grpSp>
        <p:nvGrpSpPr>
          <p:cNvPr id="12" name="Group 11">
            <a:extLst>
              <a:ext uri="{FF2B5EF4-FFF2-40B4-BE49-F238E27FC236}">
                <a16:creationId xmlns:a16="http://schemas.microsoft.com/office/drawing/2014/main" id="{D2C86471-064F-44A7-B09C-62F7F5409189}"/>
              </a:ext>
            </a:extLst>
          </p:cNvPr>
          <p:cNvGrpSpPr/>
          <p:nvPr/>
        </p:nvGrpSpPr>
        <p:grpSpPr>
          <a:xfrm>
            <a:off x="2749761" y="1522171"/>
            <a:ext cx="6692478" cy="3813657"/>
            <a:chOff x="928996" y="1275199"/>
            <a:chExt cx="7669956" cy="4370665"/>
          </a:xfrm>
        </p:grpSpPr>
        <p:pic>
          <p:nvPicPr>
            <p:cNvPr id="13" name="Picture 2">
              <a:extLst>
                <a:ext uri="{FF2B5EF4-FFF2-40B4-BE49-F238E27FC236}">
                  <a16:creationId xmlns:a16="http://schemas.microsoft.com/office/drawing/2014/main" id="{5DBD0940-A612-43B1-8C70-9D7DD68B4901}"/>
                </a:ext>
              </a:extLst>
            </p:cNvPr>
            <p:cNvPicPr>
              <a:picLocks noChangeAspect="1" noChangeArrowheads="1"/>
            </p:cNvPicPr>
            <p:nvPr/>
          </p:nvPicPr>
          <p:blipFill rotWithShape="1">
            <a:blip r:embed="rId3">
              <a:clrChange>
                <a:clrFrom>
                  <a:srgbClr val="FFFEFD"/>
                </a:clrFrom>
                <a:clrTo>
                  <a:srgbClr val="FFFEFD">
                    <a:alpha val="0"/>
                  </a:srgbClr>
                </a:clrTo>
              </a:clrChange>
              <a:extLst>
                <a:ext uri="{28A0092B-C50C-407E-A947-70E740481C1C}">
                  <a14:useLocalDpi xmlns:a14="http://schemas.microsoft.com/office/drawing/2010/main" val="0"/>
                </a:ext>
              </a:extLst>
            </a:blip>
            <a:srcRect l="78237" t="66664" r="9813" b="18197"/>
            <a:stretch/>
          </p:blipFill>
          <p:spPr bwMode="auto">
            <a:xfrm>
              <a:off x="6985432" y="2779493"/>
              <a:ext cx="161352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116886FC-9287-49DF-B41A-10FA723A5856}"/>
                </a:ext>
              </a:extLst>
            </p:cNvPr>
            <p:cNvPicPr>
              <a:picLocks noChangeAspect="1" noChangeArrowheads="1"/>
            </p:cNvPicPr>
            <p:nvPr/>
          </p:nvPicPr>
          <p:blipFill rotWithShape="1">
            <a:blip r:embed="rId3">
              <a:clrChange>
                <a:clrFrom>
                  <a:srgbClr val="FFFEFD"/>
                </a:clrFrom>
                <a:clrTo>
                  <a:srgbClr val="FFFEFD">
                    <a:alpha val="0"/>
                  </a:srgbClr>
                </a:clrTo>
              </a:clrChange>
              <a:extLst>
                <a:ext uri="{28A0092B-C50C-407E-A947-70E740481C1C}">
                  <a14:useLocalDpi xmlns:a14="http://schemas.microsoft.com/office/drawing/2010/main" val="0"/>
                </a:ext>
              </a:extLst>
            </a:blip>
            <a:srcRect l="32980" t="1150" r="21486" b="50972"/>
            <a:stretch/>
          </p:blipFill>
          <p:spPr bwMode="auto">
            <a:xfrm>
              <a:off x="928996" y="1275199"/>
              <a:ext cx="6148081" cy="430760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9656440D-9BAD-4595-A2A2-3145181BD99A}"/>
                </a:ext>
              </a:extLst>
            </p:cNvPr>
            <p:cNvPicPr>
              <a:picLocks noChangeAspect="1" noChangeArrowheads="1"/>
            </p:cNvPicPr>
            <p:nvPr/>
          </p:nvPicPr>
          <p:blipFill rotWithShape="1">
            <a:blip r:embed="rId3">
              <a:clrChange>
                <a:clrFrom>
                  <a:srgbClr val="FFFEFD"/>
                </a:clrFrom>
                <a:clrTo>
                  <a:srgbClr val="FFFEFD">
                    <a:alpha val="0"/>
                  </a:srgbClr>
                </a:clrTo>
              </a:clrChange>
              <a:extLst>
                <a:ext uri="{28A0092B-C50C-407E-A947-70E740481C1C}">
                  <a14:useLocalDpi xmlns:a14="http://schemas.microsoft.com/office/drawing/2010/main" val="0"/>
                </a:ext>
              </a:extLst>
            </a:blip>
            <a:srcRect l="78873" t="50797" r="10448" b="34064"/>
            <a:stretch/>
          </p:blipFill>
          <p:spPr bwMode="auto">
            <a:xfrm>
              <a:off x="7088506" y="4283788"/>
              <a:ext cx="1441919" cy="13620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5183ADAE-956A-4FCB-AF9A-6ABA8D10C0B1}"/>
                </a:ext>
              </a:extLst>
            </p:cNvPr>
            <p:cNvPicPr>
              <a:picLocks noChangeAspect="1" noChangeArrowheads="1"/>
            </p:cNvPicPr>
            <p:nvPr/>
          </p:nvPicPr>
          <p:blipFill rotWithShape="1">
            <a:blip r:embed="rId3">
              <a:clrChange>
                <a:clrFrom>
                  <a:srgbClr val="FFFEFD"/>
                </a:clrFrom>
                <a:clrTo>
                  <a:srgbClr val="FFFEFD">
                    <a:alpha val="0"/>
                  </a:srgbClr>
                </a:clrTo>
              </a:clrChange>
              <a:extLst>
                <a:ext uri="{28A0092B-C50C-407E-A947-70E740481C1C}">
                  <a14:useLocalDpi xmlns:a14="http://schemas.microsoft.com/office/drawing/2010/main" val="0"/>
                </a:ext>
              </a:extLst>
            </a:blip>
            <a:srcRect l="89975" t="66664" r="-171" b="18197"/>
            <a:stretch/>
          </p:blipFill>
          <p:spPr bwMode="auto">
            <a:xfrm>
              <a:off x="7039236" y="1275199"/>
              <a:ext cx="1376631" cy="13620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4943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BB650-9430-42C1-88CA-1509D844A724}"/>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C543B9E-8B1D-49D7-A0C1-7F1E14B0E273}"/>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Noising Features, Not Pixels</a:t>
            </a:r>
          </a:p>
        </p:txBody>
      </p:sp>
      <p:pic>
        <p:nvPicPr>
          <p:cNvPr id="7" name="Picture 6">
            <a:extLst>
              <a:ext uri="{FF2B5EF4-FFF2-40B4-BE49-F238E27FC236}">
                <a16:creationId xmlns:a16="http://schemas.microsoft.com/office/drawing/2014/main" id="{693A4DB3-66D6-457B-9E8C-E9E7DCA59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420" y="1366262"/>
            <a:ext cx="9281160" cy="4125476"/>
          </a:xfrm>
          <a:prstGeom prst="rect">
            <a:avLst/>
          </a:prstGeom>
        </p:spPr>
      </p:pic>
    </p:spTree>
    <p:extLst>
      <p:ext uri="{BB962C8B-B14F-4D97-AF65-F5344CB8AC3E}">
        <p14:creationId xmlns:p14="http://schemas.microsoft.com/office/powerpoint/2010/main" val="1164345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CFD26E-972C-47B1-879F-545A65710C6F}"/>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3E41139-9D54-40C8-A0BA-0DD652A9A15E}"/>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intro2PCA</a:t>
            </a:r>
          </a:p>
        </p:txBody>
      </p:sp>
      <p:pic>
        <p:nvPicPr>
          <p:cNvPr id="12" name="Picture 11">
            <a:extLst>
              <a:ext uri="{FF2B5EF4-FFF2-40B4-BE49-F238E27FC236}">
                <a16:creationId xmlns:a16="http://schemas.microsoft.com/office/drawing/2014/main" id="{A4441771-DDC8-4ECA-8BCD-D93C2469ADF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63406" y="988547"/>
            <a:ext cx="3779520" cy="2155061"/>
          </a:xfrm>
          <a:prstGeom prst="rect">
            <a:avLst/>
          </a:prstGeom>
        </p:spPr>
      </p:pic>
      <p:pic>
        <p:nvPicPr>
          <p:cNvPr id="13" name="Picture 12">
            <a:extLst>
              <a:ext uri="{FF2B5EF4-FFF2-40B4-BE49-F238E27FC236}">
                <a16:creationId xmlns:a16="http://schemas.microsoft.com/office/drawing/2014/main" id="{7FE3527C-696E-416B-95BA-997A3E0019E5}"/>
              </a:ext>
            </a:extLst>
          </p:cNvPr>
          <p:cNvPicPr>
            <a:picLocks noChangeAspect="1"/>
          </p:cNvPicPr>
          <p:nvPr/>
        </p:nvPicPr>
        <p:blipFill rotWithShape="1">
          <a:blip r:embed="rId4">
            <a:extLst>
              <a:ext uri="{28A0092B-C50C-407E-A947-70E740481C1C}">
                <a14:useLocalDpi xmlns:a14="http://schemas.microsoft.com/office/drawing/2010/main" val="0"/>
              </a:ext>
            </a:extLst>
          </a:blip>
          <a:srcRect l="4480" b="2318"/>
          <a:stretch/>
        </p:blipFill>
        <p:spPr>
          <a:xfrm>
            <a:off x="3634647" y="3169253"/>
            <a:ext cx="5437038" cy="3450518"/>
          </a:xfrm>
          <a:prstGeom prst="rect">
            <a:avLst/>
          </a:prstGeom>
        </p:spPr>
      </p:pic>
    </p:spTree>
    <p:extLst>
      <p:ext uri="{BB962C8B-B14F-4D97-AF65-F5344CB8AC3E}">
        <p14:creationId xmlns:p14="http://schemas.microsoft.com/office/powerpoint/2010/main" val="1100855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84697" y="1183907"/>
            <a:ext cx="6022605" cy="4490186"/>
          </a:xfrm>
          <a:prstGeom prst="rect">
            <a:avLst/>
          </a:prstGeom>
        </p:spPr>
      </p:pic>
      <p:sp>
        <p:nvSpPr>
          <p:cNvPr id="7" name="Rectangle 6">
            <a:extLst>
              <a:ext uri="{FF2B5EF4-FFF2-40B4-BE49-F238E27FC236}">
                <a16:creationId xmlns:a16="http://schemas.microsoft.com/office/drawing/2014/main" id="{1A957A59-065B-43A1-91F2-B996F7C2BE87}"/>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F5FE359-268C-44E2-A343-3B64DEAAA708}"/>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intro2PCA</a:t>
            </a:r>
          </a:p>
        </p:txBody>
      </p:sp>
    </p:spTree>
    <p:extLst>
      <p:ext uri="{BB962C8B-B14F-4D97-AF65-F5344CB8AC3E}">
        <p14:creationId xmlns:p14="http://schemas.microsoft.com/office/powerpoint/2010/main" val="2662811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14022B-D322-4680-B10C-73E812C51BEC}"/>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F8A8974-3026-4662-BBBC-05EA696714D3}"/>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intro2PCA</a:t>
            </a:r>
          </a:p>
        </p:txBody>
      </p:sp>
      <p:grpSp>
        <p:nvGrpSpPr>
          <p:cNvPr id="2" name="Group 1">
            <a:extLst>
              <a:ext uri="{FF2B5EF4-FFF2-40B4-BE49-F238E27FC236}">
                <a16:creationId xmlns:a16="http://schemas.microsoft.com/office/drawing/2014/main" id="{872F9AD0-F323-40EE-996F-4BF7BD8B271A}"/>
              </a:ext>
            </a:extLst>
          </p:cNvPr>
          <p:cNvGrpSpPr/>
          <p:nvPr/>
        </p:nvGrpSpPr>
        <p:grpSpPr>
          <a:xfrm>
            <a:off x="3196196" y="1353794"/>
            <a:ext cx="5799607" cy="4432528"/>
            <a:chOff x="2300454" y="1353794"/>
            <a:chExt cx="5799607" cy="4432528"/>
          </a:xfrm>
        </p:grpSpPr>
        <p:pic>
          <p:nvPicPr>
            <p:cNvPr id="4" name="Picture 3"/>
            <p:cNvPicPr>
              <a:picLocks noChangeAspect="1"/>
            </p:cNvPicPr>
            <p:nvPr/>
          </p:nvPicPr>
          <p:blipFill rotWithShape="1">
            <a:blip r:embed="rId3"/>
            <a:srcRect l="85520"/>
            <a:stretch/>
          </p:blipFill>
          <p:spPr>
            <a:xfrm>
              <a:off x="2300454" y="1353794"/>
              <a:ext cx="854227" cy="4432528"/>
            </a:xfrm>
            <a:prstGeom prst="rect">
              <a:avLst/>
            </a:prstGeom>
          </p:spPr>
        </p:pic>
        <p:pic>
          <p:nvPicPr>
            <p:cNvPr id="8" name="Picture 7">
              <a:extLst>
                <a:ext uri="{FF2B5EF4-FFF2-40B4-BE49-F238E27FC236}">
                  <a16:creationId xmlns:a16="http://schemas.microsoft.com/office/drawing/2014/main" id="{E7693FF7-1F4F-4B75-BC56-298DA071FEBB}"/>
                </a:ext>
              </a:extLst>
            </p:cNvPr>
            <p:cNvPicPr>
              <a:picLocks noChangeAspect="1"/>
            </p:cNvPicPr>
            <p:nvPr/>
          </p:nvPicPr>
          <p:blipFill rotWithShape="1">
            <a:blip r:embed="rId3"/>
            <a:srcRect l="917" r="16029"/>
            <a:stretch/>
          </p:blipFill>
          <p:spPr>
            <a:xfrm>
              <a:off x="3200401" y="1353794"/>
              <a:ext cx="4899660" cy="4432528"/>
            </a:xfrm>
            <a:prstGeom prst="rect">
              <a:avLst/>
            </a:prstGeom>
          </p:spPr>
        </p:pic>
      </p:grpSp>
    </p:spTree>
    <p:extLst>
      <p:ext uri="{BB962C8B-B14F-4D97-AF65-F5344CB8AC3E}">
        <p14:creationId xmlns:p14="http://schemas.microsoft.com/office/powerpoint/2010/main" val="3376275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68233" y="2020186"/>
            <a:ext cx="427070" cy="3817088"/>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5" name="Rectangle 4"/>
          <p:cNvSpPr/>
          <p:nvPr/>
        </p:nvSpPr>
        <p:spPr>
          <a:xfrm>
            <a:off x="8084289" y="2020186"/>
            <a:ext cx="411126" cy="3817088"/>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6" name="TextBox 5"/>
              <p:cNvSpPr txBox="1"/>
              <p:nvPr/>
            </p:nvSpPr>
            <p:spPr>
              <a:xfrm>
                <a:off x="1375941" y="3423684"/>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𝑥</m:t>
                      </m:r>
                    </m:oMath>
                  </m:oMathPara>
                </a14:m>
                <a:endParaRPr lang="he-IL" sz="5400" dirty="0"/>
              </a:p>
            </p:txBody>
          </p:sp>
        </mc:Choice>
        <mc:Fallback>
          <p:sp>
            <p:nvSpPr>
              <p:cNvPr id="6" name="TextBox 5"/>
              <p:cNvSpPr txBox="1">
                <a:spLocks noRot="1" noChangeAspect="1" noMove="1" noResize="1" noEditPoints="1" noAdjustHandles="1" noChangeArrowheads="1" noChangeShapeType="1" noTextEdit="1"/>
              </p:cNvSpPr>
              <p:nvPr/>
            </p:nvSpPr>
            <p:spPr>
              <a:xfrm>
                <a:off x="1375941" y="3423684"/>
                <a:ext cx="1016383" cy="830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10215141" y="3423683"/>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latin typeface="Cambria Math" panose="02040503050406030204" pitchFamily="18" charset="0"/>
                            </a:rPr>
                          </m:ctrlPr>
                        </m:accPr>
                        <m:e>
                          <m:r>
                            <a:rPr lang="en-US" sz="5400" b="0" i="1" smtClean="0">
                              <a:latin typeface="Cambria Math" panose="02040503050406030204" pitchFamily="18" charset="0"/>
                            </a:rPr>
                            <m:t>𝑥</m:t>
                          </m:r>
                        </m:e>
                      </m:acc>
                    </m:oMath>
                  </m:oMathPara>
                </a14:m>
                <a:endParaRPr lang="he-IL" sz="5400" dirty="0"/>
              </a:p>
            </p:txBody>
          </p:sp>
        </mc:Choice>
        <mc:Fallback>
          <p:sp>
            <p:nvSpPr>
              <p:cNvPr id="7" name="TextBox 6"/>
              <p:cNvSpPr txBox="1">
                <a:spLocks noRot="1" noChangeAspect="1" noMove="1" noResize="1" noEditPoints="1" noAdjustHandles="1" noChangeArrowheads="1" noChangeShapeType="1" noTextEdit="1"/>
              </p:cNvSpPr>
              <p:nvPr/>
            </p:nvSpPr>
            <p:spPr>
              <a:xfrm>
                <a:off x="10215141" y="3423683"/>
                <a:ext cx="1016383" cy="830997"/>
              </a:xfrm>
              <a:prstGeom prst="rect">
                <a:avLst/>
              </a:prstGeom>
              <a:blipFill>
                <a:blip r:embed="rId4"/>
                <a:stretch>
                  <a:fillRect/>
                </a:stretch>
              </a:blipFill>
            </p:spPr>
            <p:txBody>
              <a:bodyPr/>
              <a:lstStyle/>
              <a:p>
                <a:r>
                  <a:rPr lang="en-US">
                    <a:noFill/>
                  </a:rPr>
                  <a:t> </a:t>
                </a:r>
              </a:p>
            </p:txBody>
          </p:sp>
        </mc:Fallback>
      </mc:AlternateContent>
      <p:sp>
        <p:nvSpPr>
          <p:cNvPr id="8" name="Rectangle 7"/>
          <p:cNvSpPr/>
          <p:nvPr/>
        </p:nvSpPr>
        <p:spPr>
          <a:xfrm>
            <a:off x="5723858" y="2721934"/>
            <a:ext cx="542261" cy="2413591"/>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9" name="Right Arrow 8"/>
          <p:cNvSpPr/>
          <p:nvPr/>
        </p:nvSpPr>
        <p:spPr>
          <a:xfrm>
            <a:off x="2392324" y="3839181"/>
            <a:ext cx="1073891" cy="158661"/>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ight Arrow 9"/>
          <p:cNvSpPr/>
          <p:nvPr/>
        </p:nvSpPr>
        <p:spPr>
          <a:xfrm>
            <a:off x="4579774" y="3711175"/>
            <a:ext cx="799611" cy="405282"/>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ight Arrow 10"/>
          <p:cNvSpPr/>
          <p:nvPr/>
        </p:nvSpPr>
        <p:spPr>
          <a:xfrm>
            <a:off x="6800205" y="3711175"/>
            <a:ext cx="799611" cy="405282"/>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b="1" dirty="0"/>
          </a:p>
        </p:txBody>
      </p:sp>
      <p:sp>
        <p:nvSpPr>
          <p:cNvPr id="12" name="Right Arrow 11"/>
          <p:cNvSpPr/>
          <p:nvPr/>
        </p:nvSpPr>
        <p:spPr>
          <a:xfrm>
            <a:off x="9058248" y="3849398"/>
            <a:ext cx="1073891" cy="158661"/>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13" name="TextBox 12"/>
              <p:cNvSpPr txBox="1"/>
              <p:nvPr/>
            </p:nvSpPr>
            <p:spPr>
              <a:xfrm>
                <a:off x="5486796" y="2028374"/>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𝑧</m:t>
                      </m:r>
                    </m:oMath>
                  </m:oMathPara>
                </a14:m>
                <a:endParaRPr lang="he-IL" sz="3600" dirty="0"/>
              </a:p>
            </p:txBody>
          </p:sp>
        </mc:Choice>
        <mc:Fallback>
          <p:sp>
            <p:nvSpPr>
              <p:cNvPr id="13" name="TextBox 12"/>
              <p:cNvSpPr txBox="1">
                <a:spLocks noRot="1" noChangeAspect="1" noMove="1" noResize="1" noEditPoints="1" noAdjustHandles="1" noChangeArrowheads="1" noChangeShapeType="1" noTextEdit="1"/>
              </p:cNvSpPr>
              <p:nvPr/>
            </p:nvSpPr>
            <p:spPr>
              <a:xfrm>
                <a:off x="5486796" y="2028374"/>
                <a:ext cx="1016383"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3373576" y="1410373"/>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𝐴</m:t>
                          </m:r>
                        </m:e>
                        <m:sub>
                          <m:r>
                            <a:rPr lang="en-US" sz="3600" b="0" i="1" smtClean="0">
                              <a:latin typeface="Cambria Math" panose="02040503050406030204" pitchFamily="18" charset="0"/>
                            </a:rPr>
                            <m:t>1</m:t>
                          </m:r>
                        </m:sub>
                      </m:sSub>
                    </m:oMath>
                  </m:oMathPara>
                </a14:m>
                <a:endParaRPr lang="he-IL" sz="3600" dirty="0"/>
              </a:p>
            </p:txBody>
          </p:sp>
        </mc:Choice>
        <mc:Fallback>
          <p:sp>
            <p:nvSpPr>
              <p:cNvPr id="14" name="TextBox 13"/>
              <p:cNvSpPr txBox="1">
                <a:spLocks noRot="1" noChangeAspect="1" noMove="1" noResize="1" noEditPoints="1" noAdjustHandles="1" noChangeArrowheads="1" noChangeShapeType="1" noTextEdit="1"/>
              </p:cNvSpPr>
              <p:nvPr/>
            </p:nvSpPr>
            <p:spPr>
              <a:xfrm>
                <a:off x="3373576" y="1410373"/>
                <a:ext cx="1016383"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7847226" y="1395875"/>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𝐴</m:t>
                          </m:r>
                        </m:e>
                        <m:sub>
                          <m:r>
                            <a:rPr lang="en-US" sz="3600" b="0" i="1" smtClean="0">
                              <a:latin typeface="Cambria Math" panose="02040503050406030204" pitchFamily="18" charset="0"/>
                            </a:rPr>
                            <m:t>2</m:t>
                          </m:r>
                        </m:sub>
                      </m:sSub>
                    </m:oMath>
                  </m:oMathPara>
                </a14:m>
                <a:endParaRPr lang="he-IL" sz="3600" dirty="0"/>
              </a:p>
            </p:txBody>
          </p:sp>
        </mc:Choice>
        <mc:Fallback>
          <p:sp>
            <p:nvSpPr>
              <p:cNvPr id="15" name="TextBox 14"/>
              <p:cNvSpPr txBox="1">
                <a:spLocks noRot="1" noChangeAspect="1" noMove="1" noResize="1" noEditPoints="1" noAdjustHandles="1" noChangeArrowheads="1" noChangeShapeType="1" noTextEdit="1"/>
              </p:cNvSpPr>
              <p:nvPr/>
            </p:nvSpPr>
            <p:spPr>
              <a:xfrm>
                <a:off x="7847226" y="1395875"/>
                <a:ext cx="1016383" cy="553998"/>
              </a:xfrm>
              <a:prstGeom prst="rect">
                <a:avLst/>
              </a:prstGeom>
              <a:blipFill>
                <a:blip r:embed="rId7"/>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8284656F-9F14-4B76-84C4-815C5915E54E}"/>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46C1870-CB11-45F7-9212-B730AB2713E5}"/>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From PCA to a Neural Network</a:t>
            </a:r>
          </a:p>
        </p:txBody>
      </p:sp>
    </p:spTree>
    <p:extLst>
      <p:ext uri="{BB962C8B-B14F-4D97-AF65-F5344CB8AC3E}">
        <p14:creationId xmlns:p14="http://schemas.microsoft.com/office/powerpoint/2010/main" val="3378999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3247</TotalTime>
  <Words>675</Words>
  <Application>Microsoft Office PowerPoint</Application>
  <PresentationFormat>Widescreen</PresentationFormat>
  <Paragraphs>125</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Cambria Math</vt:lpstr>
      <vt:lpstr>Office Theme</vt:lpstr>
      <vt:lpstr>“Privatizing” Image Datasets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Autoencoders and Project incentives</dc:title>
  <dc:creator>Hadar Mulian</dc:creator>
  <cp:lastModifiedBy>Ofri Landesberg</cp:lastModifiedBy>
  <cp:revision>54</cp:revision>
  <dcterms:created xsi:type="dcterms:W3CDTF">2020-01-12T16:19:41Z</dcterms:created>
  <dcterms:modified xsi:type="dcterms:W3CDTF">2020-01-19T16:09:53Z</dcterms:modified>
</cp:coreProperties>
</file>